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6"/>
  </p:notesMasterIdLst>
  <p:sldIdLst>
    <p:sldId id="257" r:id="rId6"/>
    <p:sldId id="261" r:id="rId7"/>
    <p:sldId id="286" r:id="rId8"/>
    <p:sldId id="291" r:id="rId9"/>
    <p:sldId id="292" r:id="rId10"/>
    <p:sldId id="288" r:id="rId11"/>
    <p:sldId id="287" r:id="rId12"/>
    <p:sldId id="285" r:id="rId13"/>
    <p:sldId id="274" r:id="rId14"/>
    <p:sldId id="28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95" autoAdjust="0"/>
    <p:restoredTop sz="94710"/>
  </p:normalViewPr>
  <p:slideViewPr>
    <p:cSldViewPr snapToGrid="0">
      <p:cViewPr varScale="1">
        <p:scale>
          <a:sx n="69" d="100"/>
          <a:sy n="69" d="100"/>
        </p:scale>
        <p:origin x="6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Projects</a:t>
            </a:r>
            <a:r>
              <a:rPr lang="en-US" baseline="0" dirty="0"/>
              <a:t> by Strategic Pillar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 Updated Planning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Pillar 1, Center Care on People</c:v>
                </c:pt>
                <c:pt idx="1">
                  <c:v>Pillar 2, Move the Sexuality Agenda</c:v>
                </c:pt>
                <c:pt idx="2">
                  <c:v>Pillar 3, Solidarity for Change</c:v>
                </c:pt>
                <c:pt idx="3">
                  <c:v>Pillar 4. Nurture the Federation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</c:v>
                </c:pt>
                <c:pt idx="1">
                  <c:v>32</c:v>
                </c:pt>
                <c:pt idx="2">
                  <c:v>10</c:v>
                </c:pt>
                <c:pt idx="3">
                  <c:v>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8B-7046-9421-F9E23D24A7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 Light Planning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Pillar 1, Center Care on People</c:v>
                </c:pt>
                <c:pt idx="1">
                  <c:v>Pillar 2, Move the Sexuality Agenda</c:v>
                </c:pt>
                <c:pt idx="2">
                  <c:v>Pillar 3, Solidarity for Change</c:v>
                </c:pt>
                <c:pt idx="3">
                  <c:v>Pillar 4. Nurture the Federation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44</c:v>
                </c:pt>
                <c:pt idx="1">
                  <c:v>19</c:v>
                </c:pt>
                <c:pt idx="2">
                  <c:v>10</c:v>
                </c:pt>
                <c:pt idx="3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8B-7046-9421-F9E23D24A7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4552464"/>
        <c:axId val="484828416"/>
        <c:axId val="1259822511"/>
      </c:bar3DChart>
      <c:catAx>
        <c:axId val="48455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828416"/>
        <c:crosses val="autoZero"/>
        <c:auto val="1"/>
        <c:lblAlgn val="ctr"/>
        <c:lblOffset val="100"/>
        <c:noMultiLvlLbl val="0"/>
      </c:catAx>
      <c:valAx>
        <c:axId val="48482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552464"/>
        <c:crosses val="autoZero"/>
        <c:crossBetween val="between"/>
      </c:valAx>
      <c:serAx>
        <c:axId val="125982251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828416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Projects</a:t>
            </a:r>
            <a:r>
              <a:rPr lang="en-US" baseline="0" dirty="0"/>
              <a:t> by funding restriction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 Updated Planning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Staff Time Projects</c:v>
                </c:pt>
                <c:pt idx="1">
                  <c:v>Restricted Projects</c:v>
                </c:pt>
                <c:pt idx="2">
                  <c:v>Unrestricted Core Projects</c:v>
                </c:pt>
                <c:pt idx="3">
                  <c:v>Designated Projects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93</c:v>
                </c:pt>
                <c:pt idx="1">
                  <c:v>65</c:v>
                </c:pt>
                <c:pt idx="2">
                  <c:v>36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8B-7046-9421-F9E23D24A7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 Light Planning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Staff Time Projects</c:v>
                </c:pt>
                <c:pt idx="1">
                  <c:v>Restricted Projects</c:v>
                </c:pt>
                <c:pt idx="2">
                  <c:v>Unrestricted Core Projects</c:v>
                </c:pt>
                <c:pt idx="3">
                  <c:v>Designated Projects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102</c:v>
                </c:pt>
                <c:pt idx="1">
                  <c:v>49</c:v>
                </c:pt>
                <c:pt idx="2">
                  <c:v>28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8B-7046-9421-F9E23D24A7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4552464"/>
        <c:axId val="484828416"/>
        <c:axId val="1259822511"/>
      </c:bar3DChart>
      <c:catAx>
        <c:axId val="48455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828416"/>
        <c:crosses val="autoZero"/>
        <c:auto val="1"/>
        <c:lblAlgn val="ctr"/>
        <c:lblOffset val="100"/>
        <c:noMultiLvlLbl val="0"/>
      </c:catAx>
      <c:valAx>
        <c:axId val="48482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552464"/>
        <c:crosses val="autoZero"/>
        <c:crossBetween val="between"/>
      </c:valAx>
      <c:serAx>
        <c:axId val="125982251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828416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014D7-1419-4A1B-915D-C00D5020AF5C}" type="datetimeFigureOut">
              <a:rPr lang="en-GB" smtClean="0"/>
              <a:t>12/06/2023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40C872-F62A-4F86-A89C-B82FE3EBC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487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5AFF1-6138-5E28-33AC-BF5585B6BD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8D84D4-438D-BD90-DA89-1A4B10F98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A1C95-3D9A-892D-042A-A9ED86A80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F56FB-268A-4089-8B5C-A99B473E7B4D}" type="datetime1">
              <a:rPr lang="en-GB" smtClean="0"/>
              <a:t>12/06/2023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17938-DFB4-D555-4D3B-D7A3A52B7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105C3-4B1E-9601-61DD-7401B900E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656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C7CF5-FD8E-EFE0-AF1F-1070517D9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5C6A9-7BA1-E25E-A66A-4E37374A3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FB189-241F-123A-8B05-82CC4CD17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D1F84-A390-4616-B8FC-ECBE58291A3B}" type="datetime1">
              <a:rPr lang="en-GB" smtClean="0"/>
              <a:t>12/06/2023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BA4A3-D141-0FA3-4574-309DBF84D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AEEAD-7F7F-14F3-076A-CB27528E9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777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2346D-9B22-4DA3-2870-0C289C2B2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623F2-E2EB-D6DA-4702-DF3225A6F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5FC59-3083-217A-42BE-BCEB90106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814E-78CD-45AF-B328-AE2F947A494E}" type="datetime1">
              <a:rPr lang="en-GB" smtClean="0"/>
              <a:t>12/06/2023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FF1CD-3B0A-F25B-0972-185B9611B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95560-3C09-8662-1FE1-15C146C90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97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651E5-2DC3-7600-43B4-800DC4375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989D7-7975-B35C-6D9C-5CAE02BEC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27E01A-AE81-8059-C075-20766BECD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F5B74-CD05-F05F-724C-2415AD9DD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F0919-7902-4E0F-9BDC-EB5968872D13}" type="datetime1">
              <a:rPr lang="en-GB" smtClean="0"/>
              <a:t>12/06/2023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89C3E6-23EE-3AF8-BF95-9BAA6CF96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9CB14-948D-BA14-E44E-90DB44204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753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40DC-EEB1-24E2-DEA6-5AA6874CF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A75D8-9915-B25E-D400-78D74BCFF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9CE729-FEA4-63E8-A558-8B7D5A1597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02E34-F1DC-8F76-EB87-0912C9D804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621D1-71CA-5220-3D51-3E47B0F7BC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E11B63-4215-6AF0-D5C2-8B7EDAEEE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A11E1-AE9D-4289-8290-4062E551D100}" type="datetime1">
              <a:rPr lang="en-GB" smtClean="0"/>
              <a:t>12/06/2023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DC3266-F737-1FE8-B05C-04AFE249F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B5DC70-F0E0-0CE8-59BB-70A7117E4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468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702EA-AEC2-10BA-13CD-91816FFA2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93526F-F8DF-93DE-7756-A8923BF13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246AE-99D8-4B23-A471-D94A55ED6ECE}" type="datetime1">
              <a:rPr lang="en-GB" smtClean="0"/>
              <a:t>12/06/2023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FB272D-3E4D-0A8A-7D15-6FE47E4BA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2453B9-409B-E2AC-4B22-8189DBE15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134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932FCE-F9A7-2A6F-3F6C-D9387194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5A2C6-3DE7-4961-86C8-B852F6D26B25}" type="datetime1">
              <a:rPr lang="en-GB" smtClean="0"/>
              <a:t>12/06/2023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75BD26-EE3F-1D5D-D2F1-44043AE27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A9A7E5-2834-5F6A-B461-DF8C0401C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217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D47FC-E373-7EA6-916B-DADCCD38A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9FD2B-D0A1-62FC-A8EE-0DD98EA5C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E4C95-D82F-11E9-5EFC-6ACF434E78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345A1-21D2-3BAB-BD4E-11A99370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1AB57-522B-4F3D-ADB0-E6289F697C70}" type="datetime1">
              <a:rPr lang="en-GB" smtClean="0"/>
              <a:t>12/06/2023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396F92-7CC0-1BAD-843B-13C7B78B5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33ED66-7356-882D-5637-277A998DE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021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001DC-3D81-4811-9E34-1AB18D1C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8DFE03-54D5-5162-41DD-175A7A5A0A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B1B24-9112-B6EC-90C0-A231F7B22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11A583-1B77-6338-5426-61EFA4E9D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BD8A-EE7F-4199-8617-0C37109AAEE4}" type="datetime1">
              <a:rPr lang="en-GB" smtClean="0"/>
              <a:t>12/06/2023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7E24F-9BD1-B8A4-73B5-7D704D04C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B9BE1D-A6E3-82E7-8726-13B29C617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337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8F403-0D5F-3174-F9DB-0C3318BA0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C6FFBC-3DE9-A83B-76E9-7F9A82776B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F0D76-B398-1C9E-A011-F656F3BE2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9474-D410-46CD-940A-22A590855AB9}" type="datetime1">
              <a:rPr lang="en-GB" smtClean="0"/>
              <a:t>12/06/2023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4B01A-D934-DBA7-3712-EE16C7EB2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1718A-792B-803B-A341-5B0CD4A03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885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F3CD1F-9A97-4843-07E3-F32536F80E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9F5A6E-F09F-B5BF-9A3C-91A968528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E9CC4-51DE-B885-69BC-A74307F6C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3B8A9-C709-4BDA-AC85-841D3C6B4D9F}" type="datetime1">
              <a:rPr lang="en-GB" smtClean="0"/>
              <a:t>12/06/2023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D3D0A-686F-7942-AA41-F2373320A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97D79-CEF0-0AF9-FD11-E69C77A1D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722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E670D-C862-3AB7-9B65-C4D5B9148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1A064D-9AE7-D981-5FF8-780DE7416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75D34-AAFB-ADA2-68B1-23C27E5972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7CB0A-584D-4101-87CA-FA9DB837389B}" type="datetime1">
              <a:rPr lang="en-GB" smtClean="0"/>
              <a:t>12/06/2023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5D098-B0D1-37FB-F451-9203710631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C199C-9BA9-011E-235C-DAB53EEC7E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0353A-A3A2-4B5C-9047-6FABD330D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929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73BDF9A-0919-18F0-0205-52EC111A8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9987" y="2769833"/>
            <a:ext cx="9956433" cy="1949498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3200" b="1" dirty="0"/>
              <a:t>Revised Budget 2023</a:t>
            </a:r>
            <a:br>
              <a:rPr lang="en-GB" sz="3200" b="1" dirty="0"/>
            </a:br>
            <a:br>
              <a:rPr lang="en-GB" sz="3200" b="1" dirty="0"/>
            </a:br>
            <a:r>
              <a:rPr lang="en-GB" sz="3200" b="1" i="1" dirty="0"/>
              <a:t>Finance, Audit and Risk Committee Meeting</a:t>
            </a:r>
            <a:br>
              <a:rPr lang="en-GB" sz="3200" b="1" i="1" dirty="0"/>
            </a:br>
            <a:r>
              <a:rPr lang="en-GB" sz="3200" b="1" i="1" dirty="0"/>
              <a:t>25</a:t>
            </a:r>
            <a:r>
              <a:rPr lang="en-GB" sz="3200" b="1" i="1" baseline="30000" dirty="0"/>
              <a:t>th</a:t>
            </a:r>
            <a:r>
              <a:rPr lang="en-GB" sz="3200" b="1" i="1" dirty="0"/>
              <a:t> May 2023</a:t>
            </a:r>
            <a:endParaRPr lang="en-US" sz="3200" i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2C09C2-2094-96DA-8E99-E88BFFCC0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05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760293-536E-E433-003B-83665D0D3F7C}"/>
              </a:ext>
            </a:extLst>
          </p:cNvPr>
          <p:cNvSpPr txBox="1"/>
          <p:nvPr/>
        </p:nvSpPr>
        <p:spPr>
          <a:xfrm>
            <a:off x="2157274" y="288485"/>
            <a:ext cx="719936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D20F44-E7AD-F13D-27AE-F0B5D01DAF76}"/>
              </a:ext>
            </a:extLst>
          </p:cNvPr>
          <p:cNvSpPr txBox="1">
            <a:spLocks/>
          </p:cNvSpPr>
          <p:nvPr/>
        </p:nvSpPr>
        <p:spPr>
          <a:xfrm>
            <a:off x="987093" y="893644"/>
            <a:ext cx="10217813" cy="4660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As desired by the Board, following launch of the revised structure:</a:t>
            </a: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Revised budget to be submitted to C-FAR/ Board (in May/ June 2023)</a:t>
            </a: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endParaRPr lang="en-GB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Not to go beyond the unrestricted core approved envelope (i.e. US</a:t>
            </a:r>
            <a:r>
              <a:rPr lang="en-GB" sz="2400" dirty="0">
                <a:latin typeface="Calibri" panose="020F0502020204030204"/>
              </a:rPr>
              <a:t>$ 20,992K)</a:t>
            </a:r>
          </a:p>
          <a:p>
            <a:pPr>
              <a:defRPr/>
            </a:pPr>
            <a:endParaRPr lang="en-GB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All figures in US$ ‘000, unless specifically stated otherwise.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2400" dirty="0">
              <a:solidFill>
                <a:prstClr val="black"/>
              </a:solidFill>
              <a:latin typeface="Calibri" panose="020F0502020204030204"/>
            </a:endParaRPr>
          </a:p>
          <a:p>
            <a:pPr lvl="1">
              <a:defRPr/>
            </a:pPr>
            <a:endParaRPr lang="en-GB" sz="2400" dirty="0"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808940-7A2C-9433-ECFC-AB717F6CC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679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760293-536E-E433-003B-83665D0D3F7C}"/>
              </a:ext>
            </a:extLst>
          </p:cNvPr>
          <p:cNvSpPr txBox="1"/>
          <p:nvPr/>
        </p:nvSpPr>
        <p:spPr>
          <a:xfrm>
            <a:off x="2157274" y="288485"/>
            <a:ext cx="719936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 Level Changes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F6F607-1D04-9273-89AB-F2C0DDC1F239}"/>
              </a:ext>
            </a:extLst>
          </p:cNvPr>
          <p:cNvSpPr txBox="1">
            <a:spLocks/>
          </p:cNvSpPr>
          <p:nvPr/>
        </p:nvSpPr>
        <p:spPr>
          <a:xfrm>
            <a:off x="902525" y="933412"/>
            <a:ext cx="10960923" cy="4660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Revised plan and budget incorporates</a:t>
            </a:r>
          </a:p>
          <a:p>
            <a:pPr marL="800100" lvl="1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Incorporate costs of realigned structure, transition support and redundancies.</a:t>
            </a:r>
          </a:p>
          <a:p>
            <a:pPr marL="800100" lvl="1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 new projects signe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off 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the original plan and budget approved. </a:t>
            </a:r>
          </a:p>
          <a:p>
            <a:pPr marL="800100" lvl="1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2200" dirty="0">
                <a:latin typeface="Calibri" panose="020F0502020204030204" pitchFamily="34" charset="0"/>
                <a:cs typeface="Times New Roman" panose="02020603050405020304" pitchFamily="18" charset="0"/>
              </a:rPr>
              <a:t>Edit (wherever required) key indicators - align these with the new strategy.</a:t>
            </a:r>
          </a:p>
          <a:p>
            <a:pPr marL="800100" lvl="1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2200" dirty="0">
                <a:latin typeface="Calibri" panose="020F0502020204030204" pitchFamily="34" charset="0"/>
                <a:cs typeface="Times New Roman" panose="02020603050405020304" pitchFamily="18" charset="0"/>
              </a:rPr>
              <a:t>Identify three high-level risks that could inhibit implementation. </a:t>
            </a:r>
          </a:p>
          <a:p>
            <a:pPr marL="800100" lvl="1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2200" dirty="0">
                <a:latin typeface="Calibri" panose="020F0502020204030204" pitchFamily="34" charset="0"/>
                <a:cs typeface="Times New Roman" panose="02020603050405020304" pitchFamily="18" charset="0"/>
              </a:rPr>
              <a:t>Identify any savings and/or adjust budgets due to timing and/or add budgets for the new projects</a:t>
            </a:r>
          </a:p>
          <a:p>
            <a:pPr marL="800100" lvl="1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en-GB" sz="22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Additional activities added to take forward some of the critical initiatives:</a:t>
            </a:r>
          </a:p>
          <a:p>
            <a:pPr marL="800100" lvl="1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US$ 140k, @ US$ 20k for each MA facing unit/ division for travel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800100" lvl="1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US$ 200k cover (partly) regional meetings - Brand/ Charter/ Strategy Adoption</a:t>
            </a:r>
          </a:p>
          <a:p>
            <a:pPr marL="800100" lvl="1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US$ 225k to cover Anti-Racism work.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prstClr val="black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US$ 500k requested allocation (from general reserves) for training and induction of staff in the realigned structure.</a:t>
            </a:r>
          </a:p>
        </p:txBody>
      </p:sp>
    </p:spTree>
    <p:extLst>
      <p:ext uri="{BB962C8B-B14F-4D97-AF65-F5344CB8AC3E}">
        <p14:creationId xmlns:p14="http://schemas.microsoft.com/office/powerpoint/2010/main" val="690371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C40C-494E-0893-656A-C05FFFB1F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Projects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847AAAC-B9E4-562F-6776-2533F5207BB0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598719056"/>
              </p:ext>
            </p:extLst>
          </p:nvPr>
        </p:nvGraphicFramePr>
        <p:xfrm>
          <a:off x="756356" y="1783644"/>
          <a:ext cx="10599032" cy="4406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11D183-E99A-8152-6143-824DF52B4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4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9DCFEC-5FF0-01E0-4F77-C98BC7F4D717}"/>
              </a:ext>
            </a:extLst>
          </p:cNvPr>
          <p:cNvSpPr txBox="1"/>
          <p:nvPr/>
        </p:nvSpPr>
        <p:spPr>
          <a:xfrm>
            <a:off x="9982200" y="2967335"/>
            <a:ext cx="20227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Total Projects </a:t>
            </a:r>
          </a:p>
          <a:p>
            <a:r>
              <a:rPr lang="en-US" dirty="0"/>
              <a:t>Light Planning: 186 </a:t>
            </a:r>
          </a:p>
          <a:p>
            <a:r>
              <a:rPr lang="en-US" dirty="0"/>
              <a:t>Updated: 207</a:t>
            </a:r>
          </a:p>
        </p:txBody>
      </p:sp>
    </p:spTree>
    <p:extLst>
      <p:ext uri="{BB962C8B-B14F-4D97-AF65-F5344CB8AC3E}">
        <p14:creationId xmlns:p14="http://schemas.microsoft.com/office/powerpoint/2010/main" val="980312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C40C-494E-0893-656A-C05FFFB1F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Projects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847AAAC-B9E4-562F-6776-2533F5207BB0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963004877"/>
              </p:ext>
            </p:extLst>
          </p:nvPr>
        </p:nvGraphicFramePr>
        <p:xfrm>
          <a:off x="756356" y="1783644"/>
          <a:ext cx="10599032" cy="4406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11D183-E99A-8152-6143-824DF52B4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5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F898A6-7461-A0D0-4E41-B542FAC1D9F9}"/>
              </a:ext>
            </a:extLst>
          </p:cNvPr>
          <p:cNvSpPr txBox="1"/>
          <p:nvPr/>
        </p:nvSpPr>
        <p:spPr>
          <a:xfrm>
            <a:off x="9982200" y="2967335"/>
            <a:ext cx="20227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Total Projects </a:t>
            </a:r>
          </a:p>
          <a:p>
            <a:r>
              <a:rPr lang="en-US" dirty="0"/>
              <a:t>Light Planning: 186 </a:t>
            </a:r>
          </a:p>
          <a:p>
            <a:r>
              <a:rPr lang="en-US" dirty="0"/>
              <a:t>Updated: 207</a:t>
            </a:r>
          </a:p>
        </p:txBody>
      </p:sp>
    </p:spTree>
    <p:extLst>
      <p:ext uri="{BB962C8B-B14F-4D97-AF65-F5344CB8AC3E}">
        <p14:creationId xmlns:p14="http://schemas.microsoft.com/office/powerpoint/2010/main" val="3461184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760293-536E-E433-003B-83665D0D3F7C}"/>
              </a:ext>
            </a:extLst>
          </p:cNvPr>
          <p:cNvSpPr txBox="1"/>
          <p:nvPr/>
        </p:nvSpPr>
        <p:spPr>
          <a:xfrm>
            <a:off x="2157274" y="167346"/>
            <a:ext cx="719936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Overall Impact of Revised </a:t>
            </a:r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Budget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Threshold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F3BBF3-6938-5DA8-5D3F-E86647775355}"/>
              </a:ext>
            </a:extLst>
          </p:cNvPr>
          <p:cNvSpPr/>
          <p:nvPr/>
        </p:nvSpPr>
        <p:spPr>
          <a:xfrm>
            <a:off x="537663" y="3833671"/>
            <a:ext cx="11063003" cy="28878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000" i="1" dirty="0">
                <a:solidFill>
                  <a:schemeClr val="tx1"/>
                </a:solidFill>
              </a:rPr>
              <a:t>*$62,834K includes drawdown from reserves of $2,042K – in the revised budget % calculated on projected income in 2023.</a:t>
            </a:r>
            <a:endParaRPr lang="en-GB" sz="2000" i="1" dirty="0">
              <a:solidFill>
                <a:srgbClr val="FF0000"/>
              </a:solidFill>
            </a:endParaRPr>
          </a:p>
          <a:p>
            <a:endParaRPr lang="en-GB" sz="2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tx1"/>
                </a:solidFill>
              </a:rPr>
              <a:t>Overall threshold in % and absolute terms lower than the original budget 2023.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u="sng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u="sng" dirty="0">
                <a:solidFill>
                  <a:schemeClr val="tx1"/>
                </a:solidFill>
              </a:rPr>
              <a:t>Risk </a:t>
            </a:r>
            <a:r>
              <a:rPr lang="en-GB" sz="2000" b="1" i="1" u="sng" dirty="0">
                <a:solidFill>
                  <a:schemeClr val="tx1"/>
                </a:solidFill>
              </a:rPr>
              <a:t>(on income side)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chemeClr val="tx1"/>
                </a:solidFill>
              </a:rPr>
              <a:t>Sweden unrestricted core income grant </a:t>
            </a:r>
            <a:r>
              <a:rPr lang="en-GB" sz="2000" b="1" u="sng" dirty="0">
                <a:solidFill>
                  <a:schemeClr val="tx1"/>
                </a:solidFill>
              </a:rPr>
              <a:t>most likely to drop significantly</a:t>
            </a:r>
            <a:r>
              <a:rPr lang="en-GB" sz="2000" dirty="0">
                <a:solidFill>
                  <a:schemeClr val="tx1"/>
                </a:solidFill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sz="2000" dirty="0" err="1">
                <a:solidFill>
                  <a:schemeClr val="tx1"/>
                </a:solidFill>
              </a:rPr>
              <a:t>Norad</a:t>
            </a:r>
            <a:r>
              <a:rPr lang="en-GB" sz="2000" dirty="0">
                <a:solidFill>
                  <a:schemeClr val="tx1"/>
                </a:solidFill>
              </a:rPr>
              <a:t> unrestricted core income grant agreement not yet signed off but received communication of higher allocation than budgeted (US$ 900k).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B53C1A0-90E3-9BEF-F0E9-2F6239AA91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970353"/>
              </p:ext>
            </p:extLst>
          </p:nvPr>
        </p:nvGraphicFramePr>
        <p:xfrm>
          <a:off x="1165128" y="669168"/>
          <a:ext cx="9183660" cy="31390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69527">
                  <a:extLst>
                    <a:ext uri="{9D8B030D-6E8A-4147-A177-3AD203B41FA5}">
                      <a16:colId xmlns:a16="http://schemas.microsoft.com/office/drawing/2014/main" val="1406700237"/>
                    </a:ext>
                  </a:extLst>
                </a:gridCol>
                <a:gridCol w="1733798">
                  <a:extLst>
                    <a:ext uri="{9D8B030D-6E8A-4147-A177-3AD203B41FA5}">
                      <a16:colId xmlns:a16="http://schemas.microsoft.com/office/drawing/2014/main" val="2881265914"/>
                    </a:ext>
                  </a:extLst>
                </a:gridCol>
                <a:gridCol w="1880335">
                  <a:extLst>
                    <a:ext uri="{9D8B030D-6E8A-4147-A177-3AD203B41FA5}">
                      <a16:colId xmlns:a16="http://schemas.microsoft.com/office/drawing/2014/main" val="41459339"/>
                    </a:ext>
                  </a:extLst>
                </a:gridCol>
              </a:tblGrid>
              <a:tr h="4933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GB" sz="2000" kern="100" dirty="0">
                          <a:effectLst/>
                        </a:rPr>
                        <a:t> 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</a:pPr>
                      <a:r>
                        <a:rPr lang="en-GB" sz="2000" kern="100" dirty="0">
                          <a:effectLst/>
                        </a:rPr>
                        <a:t>Budget (original)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Budget (Revised)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31913"/>
                  </a:ext>
                </a:extLst>
              </a:tr>
              <a:tr h="425392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</a:pPr>
                      <a:r>
                        <a:rPr lang="en-GB" sz="2000" b="0" kern="1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Core Income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</a:pPr>
                      <a:r>
                        <a:rPr lang="en-GB" sz="2000" kern="100" dirty="0">
                          <a:solidFill>
                            <a:sysClr val="windowText" lastClr="000000"/>
                          </a:solidFill>
                          <a:effectLst/>
                        </a:rPr>
                        <a:t>62,834K*</a:t>
                      </a:r>
                      <a:endParaRPr lang="en-GB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solidFill>
                            <a:sysClr val="windowText" lastClr="000000"/>
                          </a:solidFill>
                          <a:effectLst/>
                        </a:rPr>
                        <a:t>68,275K</a:t>
                      </a:r>
                      <a:endParaRPr lang="en-GB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8817327"/>
                  </a:ext>
                </a:extLst>
              </a:tr>
              <a:tr h="478289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</a:pPr>
                      <a:r>
                        <a:rPr lang="en-GB" sz="2000" b="0" kern="1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Secretariat cost (unrestricted core)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</a:pPr>
                      <a:r>
                        <a:rPr lang="en-GB" sz="2000" kern="100" dirty="0">
                          <a:solidFill>
                            <a:sysClr val="windowText" lastClr="000000"/>
                          </a:solidFill>
                          <a:effectLst/>
                        </a:rPr>
                        <a:t>20,992K</a:t>
                      </a:r>
                      <a:endParaRPr lang="en-GB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solidFill>
                            <a:sysClr val="windowText" lastClr="000000"/>
                          </a:solidFill>
                          <a:effectLst/>
                        </a:rPr>
                        <a:t>20,731K</a:t>
                      </a:r>
                      <a:endParaRPr lang="en-GB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4656215"/>
                  </a:ext>
                </a:extLst>
              </a:tr>
              <a:tr h="885163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</a:pPr>
                      <a:r>
                        <a:rPr lang="en-GB" sz="2000" b="0" kern="1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Secretariat budget as a % of unrestricted core income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</a:pPr>
                      <a:r>
                        <a:rPr lang="en-GB" sz="2000" kern="100" dirty="0">
                          <a:solidFill>
                            <a:sysClr val="windowText" lastClr="000000"/>
                          </a:solidFill>
                          <a:effectLst/>
                        </a:rPr>
                        <a:t>33.4%</a:t>
                      </a:r>
                      <a:endParaRPr lang="en-GB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solidFill>
                            <a:sysClr val="windowText" lastClr="000000"/>
                          </a:solidFill>
                          <a:effectLst/>
                        </a:rPr>
                        <a:t>30.4%</a:t>
                      </a:r>
                      <a:endParaRPr lang="en-GB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118333"/>
                  </a:ext>
                </a:extLst>
              </a:tr>
              <a:tr h="712378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</a:pPr>
                      <a:r>
                        <a:rPr lang="en-GB" sz="2000" b="0" kern="1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(Deficit drawn down from reserves)/ Surplus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</a:pPr>
                      <a:r>
                        <a:rPr lang="en-GB" sz="2000" kern="100" dirty="0">
                          <a:solidFill>
                            <a:sysClr val="windowText" lastClr="000000"/>
                          </a:solidFill>
                          <a:effectLst/>
                        </a:rPr>
                        <a:t>(2,042K)</a:t>
                      </a:r>
                      <a:endParaRPr lang="en-GB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solidFill>
                            <a:sysClr val="windowText" lastClr="000000"/>
                          </a:solidFill>
                          <a:effectLst/>
                        </a:rPr>
                        <a:t>6,302K</a:t>
                      </a:r>
                      <a:endParaRPr lang="en-GB" sz="20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50575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2EABC-C67E-7131-DC00-293EC0C1E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726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760293-536E-E433-003B-83665D0D3F7C}"/>
              </a:ext>
            </a:extLst>
          </p:cNvPr>
          <p:cNvSpPr txBox="1"/>
          <p:nvPr/>
        </p:nvSpPr>
        <p:spPr>
          <a:xfrm>
            <a:off x="2157274" y="167346"/>
            <a:ext cx="719936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Projected Impact on Funds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F3BBF3-6938-5DA8-5D3F-E86647775355}"/>
              </a:ext>
            </a:extLst>
          </p:cNvPr>
          <p:cNvSpPr/>
          <p:nvPr/>
        </p:nvSpPr>
        <p:spPr>
          <a:xfrm>
            <a:off x="1597980" y="3743772"/>
            <a:ext cx="8637973" cy="655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</a:rPr>
              <a:t>Overall fund balance across all sources to remain positive</a:t>
            </a:r>
            <a:endParaRPr lang="en-GB" sz="20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36010D-2CBF-16E0-B64E-7E9F090D7F62}"/>
              </a:ext>
            </a:extLst>
          </p:cNvPr>
          <p:cNvSpPr/>
          <p:nvPr/>
        </p:nvSpPr>
        <p:spPr>
          <a:xfrm>
            <a:off x="10133689" y="1588627"/>
            <a:ext cx="2083835" cy="1996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i="1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B53C1A0-90E3-9BEF-F0E9-2F6239AA91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301114"/>
              </p:ext>
            </p:extLst>
          </p:nvPr>
        </p:nvGraphicFramePr>
        <p:xfrm>
          <a:off x="1318666" y="966653"/>
          <a:ext cx="9030123" cy="22304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0804">
                  <a:extLst>
                    <a:ext uri="{9D8B030D-6E8A-4147-A177-3AD203B41FA5}">
                      <a16:colId xmlns:a16="http://schemas.microsoft.com/office/drawing/2014/main" val="1406700237"/>
                    </a:ext>
                  </a:extLst>
                </a:gridCol>
                <a:gridCol w="2636322">
                  <a:extLst>
                    <a:ext uri="{9D8B030D-6E8A-4147-A177-3AD203B41FA5}">
                      <a16:colId xmlns:a16="http://schemas.microsoft.com/office/drawing/2014/main" val="2113843523"/>
                    </a:ext>
                  </a:extLst>
                </a:gridCol>
                <a:gridCol w="1905349">
                  <a:extLst>
                    <a:ext uri="{9D8B030D-6E8A-4147-A177-3AD203B41FA5}">
                      <a16:colId xmlns:a16="http://schemas.microsoft.com/office/drawing/2014/main" val="2881265914"/>
                    </a:ext>
                  </a:extLst>
                </a:gridCol>
                <a:gridCol w="2327648">
                  <a:extLst>
                    <a:ext uri="{9D8B030D-6E8A-4147-A177-3AD203B41FA5}">
                      <a16:colId xmlns:a16="http://schemas.microsoft.com/office/drawing/2014/main" val="41459339"/>
                    </a:ext>
                  </a:extLst>
                </a:gridCol>
              </a:tblGrid>
              <a:tr h="61512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</a:pPr>
                      <a:r>
                        <a:rPr lang="en-GB" sz="2000" kern="100" dirty="0">
                          <a:effectLst/>
                          <a:latin typeface="+mn-lt"/>
                        </a:rPr>
                        <a:t>Source of Funding </a:t>
                      </a:r>
                      <a:endParaRPr lang="en-GB" sz="20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</a:pPr>
                      <a:r>
                        <a:rPr lang="en-GB" sz="20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Opening Balance </a:t>
                      </a:r>
                    </a:p>
                    <a:p>
                      <a:pPr marL="0" indent="0" algn="ctr">
                        <a:lnSpc>
                          <a:spcPct val="107000"/>
                        </a:lnSpc>
                      </a:pPr>
                      <a:r>
                        <a:rPr lang="en-GB" sz="20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</a:t>
                      </a:r>
                      <a:r>
                        <a:rPr lang="en-GB" sz="2000" kern="100" baseline="30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GB" sz="20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Jan 23)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</a:pPr>
                      <a:r>
                        <a:rPr lang="en-GB" sz="2000" kern="100" dirty="0">
                          <a:effectLst/>
                          <a:latin typeface="+mn-lt"/>
                        </a:rPr>
                        <a:t>Budget (revised)</a:t>
                      </a:r>
                      <a:endParaRPr lang="en-GB" sz="20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Closing Balance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(31st Dec 23)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31913"/>
                  </a:ext>
                </a:extLst>
              </a:tr>
              <a:tr h="484518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</a:pPr>
                      <a:r>
                        <a:rPr lang="en-GB" sz="2000" b="0" kern="1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 Reserves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GB" sz="2000" kern="1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20,894K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kern="1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6,302k</a:t>
                      </a:r>
                      <a:endParaRPr lang="en-GB" sz="2000" kern="1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27,196k</a:t>
                      </a:r>
                      <a:endParaRPr lang="en-GB" sz="2000" kern="1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8817327"/>
                  </a:ext>
                </a:extLst>
              </a:tr>
              <a:tr h="586137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</a:pPr>
                      <a:r>
                        <a:rPr lang="en-GB" sz="2000" b="0" kern="1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Designated Funds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GB" sz="2000" kern="1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31,709K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GB" sz="2000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14,611k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17,098K</a:t>
                      </a:r>
                      <a:endParaRPr lang="en-GB" sz="2000" kern="100" dirty="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4656215"/>
                  </a:ext>
                </a:extLst>
              </a:tr>
              <a:tr h="521961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</a:pPr>
                      <a:r>
                        <a:rPr lang="en-GB" sz="2000" b="0" kern="1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Restricted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en-GB" sz="2000" kern="1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24,143K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12,670k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11,473K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11833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7F9B16-6CD3-8E99-C174-57196AB5B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35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760293-536E-E433-003B-83665D0D3F7C}"/>
              </a:ext>
            </a:extLst>
          </p:cNvPr>
          <p:cNvSpPr txBox="1"/>
          <p:nvPr/>
        </p:nvSpPr>
        <p:spPr>
          <a:xfrm>
            <a:off x="2157274" y="350411"/>
            <a:ext cx="731358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Revised vs Original Operating Budget - Summary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F3BBF3-6938-5DA8-5D3F-E86647775355}"/>
              </a:ext>
            </a:extLst>
          </p:cNvPr>
          <p:cNvSpPr/>
          <p:nvPr/>
        </p:nvSpPr>
        <p:spPr>
          <a:xfrm>
            <a:off x="537663" y="4578562"/>
            <a:ext cx="11082452" cy="19909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u="sng" dirty="0">
                <a:solidFill>
                  <a:schemeClr val="tx1"/>
                </a:solidFill>
              </a:rPr>
              <a:t>Unrestricted core </a:t>
            </a:r>
            <a:r>
              <a:rPr lang="en-GB" dirty="0">
                <a:solidFill>
                  <a:schemeClr val="tx1"/>
                </a:solidFill>
              </a:rPr>
              <a:t>surplus </a:t>
            </a:r>
            <a:r>
              <a:rPr lang="en-GB" b="1" dirty="0">
                <a:solidFill>
                  <a:schemeClr val="tx1"/>
                </a:solidFill>
              </a:rPr>
              <a:t>US$ 6.3 Mn </a:t>
            </a:r>
            <a:r>
              <a:rPr lang="en-GB" dirty="0">
                <a:solidFill>
                  <a:schemeClr val="tx1"/>
                </a:solidFill>
              </a:rPr>
              <a:t>as compared to a deficit of </a:t>
            </a:r>
            <a:r>
              <a:rPr lang="en-GB" dirty="0">
                <a:solidFill>
                  <a:srgbClr val="FF0000"/>
                </a:solidFill>
              </a:rPr>
              <a:t>US$ 2.042 Mn.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u="sng" dirty="0">
                <a:solidFill>
                  <a:schemeClr val="tx1"/>
                </a:solidFill>
              </a:rPr>
              <a:t>Restricted funds</a:t>
            </a:r>
            <a:r>
              <a:rPr lang="en-GB" dirty="0">
                <a:solidFill>
                  <a:schemeClr val="tx1"/>
                </a:solidFill>
              </a:rPr>
              <a:t> draw down higher at </a:t>
            </a:r>
            <a:r>
              <a:rPr lang="en-GB" dirty="0">
                <a:solidFill>
                  <a:srgbClr val="FF0000"/>
                </a:solidFill>
              </a:rPr>
              <a:t>US$ 12.670 Mn</a:t>
            </a:r>
            <a:r>
              <a:rPr lang="en-GB" dirty="0">
                <a:solidFill>
                  <a:schemeClr val="tx1"/>
                </a:solidFill>
              </a:rPr>
              <a:t> as compared to </a:t>
            </a:r>
            <a:r>
              <a:rPr lang="en-GB" dirty="0">
                <a:solidFill>
                  <a:srgbClr val="FF0000"/>
                </a:solidFill>
              </a:rPr>
              <a:t>US$ 4.685 Mn.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u="sng" dirty="0">
                <a:solidFill>
                  <a:schemeClr val="tx1"/>
                </a:solidFill>
              </a:rPr>
              <a:t>Designated funds</a:t>
            </a:r>
            <a:r>
              <a:rPr lang="en-GB" dirty="0">
                <a:solidFill>
                  <a:schemeClr val="tx1"/>
                </a:solidFill>
              </a:rPr>
              <a:t> draw down higher at </a:t>
            </a:r>
            <a:r>
              <a:rPr lang="en-GB" dirty="0">
                <a:solidFill>
                  <a:srgbClr val="FF0000"/>
                </a:solidFill>
              </a:rPr>
              <a:t>US$ 14.6 Mn </a:t>
            </a:r>
            <a:r>
              <a:rPr lang="en-GB" dirty="0">
                <a:solidFill>
                  <a:schemeClr val="tx1"/>
                </a:solidFill>
              </a:rPr>
              <a:t>as compared to </a:t>
            </a:r>
            <a:r>
              <a:rPr lang="en-GB" dirty="0">
                <a:solidFill>
                  <a:srgbClr val="FF0000"/>
                </a:solidFill>
              </a:rPr>
              <a:t>US$ 12.018 Mn </a:t>
            </a:r>
            <a:r>
              <a:rPr lang="en-GB" dirty="0">
                <a:solidFill>
                  <a:schemeClr val="tx1"/>
                </a:solidFill>
              </a:rPr>
              <a:t>(Please note, FP 2030 and PRIMCCM projects were not considered under hosted category in the original budget but are in the revised budget)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164C8-D3F0-2935-6BCB-C51AD3BF3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8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884C17-5448-4E36-D70A-F39F36B63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665" y="845130"/>
            <a:ext cx="9274629" cy="373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3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760293-536E-E433-003B-83665D0D3F7C}"/>
              </a:ext>
            </a:extLst>
          </p:cNvPr>
          <p:cNvSpPr txBox="1"/>
          <p:nvPr/>
        </p:nvSpPr>
        <p:spPr>
          <a:xfrm>
            <a:off x="2157274" y="288485"/>
            <a:ext cx="719936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Hosted Progs Summary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D20F44-E7AD-F13D-27AE-F0B5D01DAF76}"/>
              </a:ext>
            </a:extLst>
          </p:cNvPr>
          <p:cNvSpPr txBox="1"/>
          <p:nvPr/>
        </p:nvSpPr>
        <p:spPr>
          <a:xfrm>
            <a:off x="1136487" y="3823827"/>
            <a:ext cx="1001336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UNFP 2030 and PRIMCCM projects were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 not considered under hosted progs in the original budget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In 2023, income and expenditure for FP 2030 as per communications received from ESEAOR should have been $1.158Mn. However, $934K of income and the activities budget has not been input by ESEAOR into the budgets.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7E8ACF-2CFF-39D9-E4EF-66DA199A4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9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FC29F0-69A0-032C-352F-F701EFE29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2" y="956713"/>
            <a:ext cx="11807654" cy="258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535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760293-536E-E433-003B-83665D0D3F7C}"/>
              </a:ext>
            </a:extLst>
          </p:cNvPr>
          <p:cNvSpPr txBox="1"/>
          <p:nvPr/>
        </p:nvSpPr>
        <p:spPr>
          <a:xfrm>
            <a:off x="2157274" y="288485"/>
            <a:ext cx="719936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Ask from the C-FAR</a:t>
            </a:r>
            <a:endParaRPr kumimoji="0" lang="en-GB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22F653-3E30-C450-98A7-70BA272F58A2}"/>
              </a:ext>
            </a:extLst>
          </p:cNvPr>
          <p:cNvSpPr txBox="1"/>
          <p:nvPr/>
        </p:nvSpPr>
        <p:spPr>
          <a:xfrm>
            <a:off x="590797" y="1078783"/>
            <a:ext cx="10331532" cy="32362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Recommend to the Board of Trustees approval of the following designations: </a:t>
            </a:r>
          </a:p>
          <a:p>
            <a:pPr marL="693738" lvl="1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US$ 200k for moving ACRO office from Columbia to Mexico. </a:t>
            </a:r>
          </a:p>
          <a:p>
            <a:pPr marL="693738" lvl="1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US</a:t>
            </a: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$ 500k for induction and training of staff.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Recommend to the Board of Trustees approval of:</a:t>
            </a:r>
          </a:p>
          <a:p>
            <a:pPr marL="800100" lvl="1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Revised plan and budget for 2023 </a:t>
            </a:r>
          </a:p>
          <a:p>
            <a:pPr marL="693738" lvl="1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en-GB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B53468-F089-F309-302D-04DA8917D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0353A-A3A2-4B5C-9047-6FABD330DD8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809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9BD7F4375BA424F8C85941820945076" ma:contentTypeVersion="13" ma:contentTypeDescription="Create a new document." ma:contentTypeScope="" ma:versionID="88297f1e7adb0c7cd0f6506511d92dea">
  <xsd:schema xmlns:xsd="http://www.w3.org/2001/XMLSchema" xmlns:xs="http://www.w3.org/2001/XMLSchema" xmlns:p="http://schemas.microsoft.com/office/2006/metadata/properties" xmlns:ns2="a890740d-327d-45a5-8741-64b0bc103c8e" xmlns:ns3="cd58f56f-97bb-4ee3-be73-39c4c446a25c" xmlns:ns4="184c6296-04f2-4b59-a884-7fa598fd8790" targetNamespace="http://schemas.microsoft.com/office/2006/metadata/properties" ma:root="true" ma:fieldsID="ac7529a625947272a7469dda34cb4c19" ns2:_="" ns3:_="" ns4:_="">
    <xsd:import namespace="a890740d-327d-45a5-8741-64b0bc103c8e"/>
    <xsd:import namespace="cd58f56f-97bb-4ee3-be73-39c4c446a25c"/>
    <xsd:import namespace="184c6296-04f2-4b59-a884-7fa598fd87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3:_dlc_DocId" minOccurs="0"/>
                <xsd:element ref="ns3:_dlc_DocIdUrl" minOccurs="0"/>
                <xsd:element ref="ns3:_dlc_DocIdPersistId" minOccurs="0"/>
                <xsd:element ref="ns4:SharedWithUsers" minOccurs="0"/>
                <xsd:element ref="ns4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90740d-327d-45a5-8741-64b0bc103c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AutoTags" ma:index="21" nillable="true" ma:displayName="Tags" ma:internalName="MediaServiceAutoTags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58f56f-97bb-4ee3-be73-39c4c446a25c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4c6296-04f2-4b59-a884-7fa598fd8790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d58f56f-97bb-4ee3-be73-39c4c446a25c">COID-459515246-13587</_dlc_DocId>
    <_dlc_DocIdUrl xmlns="cd58f56f-97bb-4ee3-be73-39c4c446a25c">
      <Url>https://ippfglobal.sharepoint.com/sites/Connect-CO/Operations/Finance/_layouts/15/DocIdRedir.aspx?ID=COID-459515246-13587</Url>
      <Description>COID-459515246-13587</Description>
    </_dlc_DocIdUrl>
  </documentManagement>
</p:properties>
</file>

<file path=customXml/itemProps1.xml><?xml version="1.0" encoding="utf-8"?>
<ds:datastoreItem xmlns:ds="http://schemas.openxmlformats.org/officeDocument/2006/customXml" ds:itemID="{32A227F2-1064-4666-ADAA-02BC169F15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90740d-327d-45a5-8741-64b0bc103c8e"/>
    <ds:schemaRef ds:uri="cd58f56f-97bb-4ee3-be73-39c4c446a25c"/>
    <ds:schemaRef ds:uri="184c6296-04f2-4b59-a884-7fa598fd87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BE780A-0D68-441D-A36F-102FC3ED44B4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0F0C6B0-7FE1-4F73-8B85-B9C75C77B43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17339AD0-23FA-40C7-9D12-2BBB835FD67D}">
  <ds:schemaRefs>
    <ds:schemaRef ds:uri="http://schemas.microsoft.com/office/infopath/2007/PartnerControls"/>
    <ds:schemaRef ds:uri="http://purl.org/dc/elements/1.1/"/>
    <ds:schemaRef ds:uri="184c6296-04f2-4b59-a884-7fa598fd8790"/>
    <ds:schemaRef ds:uri="http://schemas.microsoft.com/office/2006/documentManagement/types"/>
    <ds:schemaRef ds:uri="http://purl.org/dc/terms/"/>
    <ds:schemaRef ds:uri="cd58f56f-97bb-4ee3-be73-39c4c446a25c"/>
    <ds:schemaRef ds:uri="http://schemas.microsoft.com/office/2006/metadata/properties"/>
    <ds:schemaRef ds:uri="http://purl.org/dc/dcmitype/"/>
    <ds:schemaRef ds:uri="http://schemas.openxmlformats.org/package/2006/metadata/core-properties"/>
    <ds:schemaRef ds:uri="a890740d-327d-45a5-8741-64b0bc103c8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3613</TotalTime>
  <Words>644</Words>
  <Application>Microsoft Office PowerPoint</Application>
  <PresentationFormat>Widescreen</PresentationFormat>
  <Paragraphs>102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Revised Budget 2023  Finance, Audit and Risk Committee Meeting 25th May 2023</vt:lpstr>
      <vt:lpstr>PowerPoint Presentation</vt:lpstr>
      <vt:lpstr>PowerPoint Presentation</vt:lpstr>
      <vt:lpstr>Planning Projects</vt:lpstr>
      <vt:lpstr>Planning Projects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sfdff</dc:title>
  <dc:creator>Srishti Baid</dc:creator>
  <cp:lastModifiedBy>Sharon Tagoe</cp:lastModifiedBy>
  <cp:revision>11</cp:revision>
  <dcterms:created xsi:type="dcterms:W3CDTF">2023-05-05T09:51:05Z</dcterms:created>
  <dcterms:modified xsi:type="dcterms:W3CDTF">2023-06-12T14:36:39Z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0x010100A9BD7F4375BA424F8C85941820945076</vt:lpwstr>
  </property>
  <property fmtid="{D5CDD505-2E9C-101B-9397-08002B2CF9AE}" pid="3" name="_dlc_DocIdItemGuid">
    <vt:lpwstr>fae09465-929a-4b95-ba49-4225307ba12f</vt:lpwstr>
  </property>
</Properties>
</file>