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3.xml" ContentType="application/vnd.openxmlformats-officedocument.presentationml.slide+xml"/>
  <Override PartName="/ppt/slides/slide4.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Layouts/slideLayout5.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2.xml" ContentType="application/vnd.openxmlformats-officedocument.presentationml.notesSlide+xml"/>
  <Override PartName="/ppt/notesSlides/notesSlide4.xml" ContentType="application/vnd.openxmlformats-officedocument.presentationml.notesSlide+xml"/>
  <Override PartName="/ppt/notesSlides/notesSlide3.xml" ContentType="application/vnd.openxmlformats-officedocument.presentationml.notesSlide+xml"/>
  <Override PartName="/ppt/theme/theme2.xml" ContentType="application/vnd.openxmlformats-officedocument.theme+xml"/>
  <Override PartName="/ppt/theme/theme3.xml" ContentType="application/vnd.openxmlformats-officedocument.them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heme/theme1.xml" ContentType="application/vnd.openxmlformats-officedocument.theme+xml"/>
  <Override PartName="/ppt/authors.xml" ContentType="application/vnd.ms-powerpoint.authors+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tags/tag3.xml" ContentType="application/vnd.openxmlformats-officedocument.presentationml.tags+xml"/>
  <Override PartName="/customXml/itemProps1.xml" ContentType="application/vnd.openxmlformats-officedocument.customXmlProperties+xml"/>
  <Override PartName="/ppt/revisionInfo.xml" ContentType="application/vnd.ms-powerpoint.revisioninfo+xml"/>
  <Override PartName="/customXml/itemProps2.xml" ContentType="application/vnd.openxmlformats-officedocument.customXmlPropertie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tags/tag6.xml" ContentType="application/vnd.openxmlformats-officedocument.presentationml.tags+xml"/>
  <Override PartName="/docMetadata/LabelInfo.xml" ContentType="application/vnd.ms-office.classificationlabels+xml"/>
  <Override PartName="/ppt/tags/tag4.xml" ContentType="application/vnd.openxmlformats-officedocument.presentationml.tags+xml"/>
  <Override PartName="/customXml/itemProps3.xml" ContentType="application/vnd.openxmlformats-officedocument.customXmlProperties+xml"/>
  <Override PartName="/ppt/tags/tag1.xml" ContentType="application/vnd.openxmlformats-officedocument.presentationml.tags+xml"/>
  <Override PartName="/ppt/tags/tag5.xml" ContentType="application/vnd.openxmlformats-officedocument.presentationml.tags+xml"/>
  <Override PartName="/ppt/tags/tag2.xml" ContentType="application/vnd.openxmlformats-officedocument.presentationml.tags+xml"/>
  <Override PartName="/customXml/itemProps4.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9"/>
  </p:notesMasterIdLst>
  <p:handoutMasterIdLst>
    <p:handoutMasterId r:id="rId10"/>
  </p:handoutMasterIdLst>
  <p:sldIdLst>
    <p:sldId id="272" r:id="rId5"/>
    <p:sldId id="279" r:id="rId6"/>
    <p:sldId id="287" r:id="rId7"/>
    <p:sldId id="281" r:id="rId8"/>
  </p:sldIdLst>
  <p:sldSz cx="12192000" cy="6858000"/>
  <p:notesSz cx="6858000" cy="9144000"/>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FF60C12-44B5-C611-FBA3-A3C5BD10DCBB}" name="Stefanie Wallach" initials="SW" userId="S::SWallach@ippf.org::e40f7724-c235-4c38-acda-acaeaea8edf4" providerId="AD"/>
  <p188:author id="{C8B13B3E-6251-AE48-77CB-37C37279108E}" name="James Newton" initials="JN" userId="S::jnewton@ippf.org::26e06a0c-9ef5-437b-b581-deeefe1447b5" providerId="AD"/>
  <p188:author id="{76E12152-3566-1093-EB9A-AC44C7284D1F}" name="Dorothy Masara" initials="DM" userId="S::DMasara@ippf.org::7dd101e7-d052-449b-924b-a7c366bdc258" providerId="AD"/>
  <p188:author id="{44877A80-D862-EB06-0A66-454E4D318B25}" name="Manuelle Hurwitz" initials="MH" userId="S::mhurwitz@ippf.org::d5b4e8f7-30e3-4431-a876-67fc9f57a184" providerId="AD"/>
  <p188:author id="{2C29E1D6-DA50-CC31-8A23-558DDBA4D0C6}" name="Priti Abhijit Prabhughate" initials="PP" userId="S::pprabhughate@ippf.org::df316b5e-a10d-4f1c-bdaa-6d82204e436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E2D75"/>
    <a:srgbClr val="FFEBF6"/>
    <a:srgbClr val="D4F2F5"/>
    <a:srgbClr val="DDFCFF"/>
    <a:srgbClr val="FDFAFD"/>
    <a:srgbClr val="FAF5FA"/>
    <a:srgbClr val="F6EEF6"/>
    <a:srgbClr val="FDEDFD"/>
    <a:srgbClr val="E4FDFF"/>
    <a:srgbClr val="F6F6F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0A3B975-B7F5-42BA-A4BB-AC4FBC6123E5}" v="29" dt="2025-06-05T15:45:56.343"/>
    <p1510:client id="{52200AD0-05FC-18E0-8AEC-F668952C54F6}" v="7" dt="2025-06-05T15:38:47.39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notesView">
  <p:normalViewPr>
    <p:restoredLeft sz="15620"/>
    <p:restoredTop sz="94660"/>
  </p:normalViewPr>
  <p:slideViewPr>
    <p:cSldViewPr snapToGrid="0">
      <p:cViewPr varScale="1">
        <p:scale>
          <a:sx n="79" d="100"/>
          <a:sy n="79" d="100"/>
        </p:scale>
        <p:origin x="821" y="72"/>
      </p:cViewPr>
      <p:guideLst/>
    </p:cSldViewPr>
  </p:slideViewPr>
  <p:notesTextViewPr>
    <p:cViewPr>
      <p:scale>
        <a:sx n="1" d="1"/>
        <a:sy n="1" d="1"/>
      </p:scale>
      <p:origin x="0" y="0"/>
    </p:cViewPr>
  </p:notesTextViewPr>
  <p:notesViewPr>
    <p:cSldViewPr snapToGrid="0">
      <p:cViewPr>
        <p:scale>
          <a:sx n="1" d="2"/>
          <a:sy n="1" d="2"/>
        </p:scale>
        <p:origin x="3480" y="-80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18" Type="http://schemas.openxmlformats.org/officeDocument/2006/relationships/customXml" Target="../customXml/item4.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17" Type="http://schemas.microsoft.com/office/2018/10/relationships/authors" Target="authors.xml"/><Relationship Id="rId2" Type="http://schemas.openxmlformats.org/officeDocument/2006/relationships/customXml" Target="../customXml/item2.xml"/><Relationship Id="rId16"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ags" Target="tags/tag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notesMaster" Target="notesMasters/notesMaster1.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7CD40CA-547A-3369-F75D-E723B16202B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E2A950C-E3D8-BEF2-E51B-9C3B04D16F8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81F7905-0D9B-DB4F-BEC2-DEE6DE6BBB11}" type="datetimeFigureOut">
              <a:rPr lang="en-US" smtClean="0"/>
              <a:t>6/27/2025</a:t>
            </a:fld>
            <a:endParaRPr lang="en-US"/>
          </a:p>
        </p:txBody>
      </p:sp>
      <p:sp>
        <p:nvSpPr>
          <p:cNvPr id="4" name="Footer Placeholder 3">
            <a:extLst>
              <a:ext uri="{FF2B5EF4-FFF2-40B4-BE49-F238E27FC236}">
                <a16:creationId xmlns:a16="http://schemas.microsoft.com/office/drawing/2014/main" id="{4AD22A62-CCCE-C3DE-CEE9-E2A7EDE5EFD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88B5637A-790B-0B2A-9C8E-0E742F8DC1C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9712BD2-AB50-144F-87DC-87D1E46E5644}" type="slidenum">
              <a:rPr lang="en-US" smtClean="0"/>
              <a:t>‹#›</a:t>
            </a:fld>
            <a:endParaRPr lang="en-US"/>
          </a:p>
        </p:txBody>
      </p:sp>
    </p:spTree>
    <p:extLst>
      <p:ext uri="{BB962C8B-B14F-4D97-AF65-F5344CB8AC3E}">
        <p14:creationId xmlns:p14="http://schemas.microsoft.com/office/powerpoint/2010/main" val="682655"/>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4273210-605C-4ECD-9D1B-60928FDD2041}" type="datetimeFigureOut">
              <a:rPr lang="en-GB" smtClean="0"/>
              <a:t>27/06/2025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823081C-7E7C-410D-8DE2-4086E2D50135}" type="slidenum">
              <a:rPr lang="en-GB" smtClean="0"/>
              <a:t>‹#›</a:t>
            </a:fld>
            <a:endParaRPr lang="en-GB"/>
          </a:p>
        </p:txBody>
      </p:sp>
    </p:spTree>
    <p:extLst>
      <p:ext uri="{BB962C8B-B14F-4D97-AF65-F5344CB8AC3E}">
        <p14:creationId xmlns:p14="http://schemas.microsoft.com/office/powerpoint/2010/main" val="32263304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Stef - welcome</a:t>
            </a:r>
          </a:p>
          <a:p>
            <a:endParaRPr lang="en-GB"/>
          </a:p>
          <a:p>
            <a:endParaRPr lang="en-GB"/>
          </a:p>
        </p:txBody>
      </p:sp>
      <p:sp>
        <p:nvSpPr>
          <p:cNvPr id="4" name="Slide Number Placeholder 3"/>
          <p:cNvSpPr>
            <a:spLocks noGrp="1"/>
          </p:cNvSpPr>
          <p:nvPr>
            <p:ph type="sldNum" sz="quarter" idx="5"/>
          </p:nvPr>
        </p:nvSpPr>
        <p:spPr/>
        <p:txBody>
          <a:bodyPr/>
          <a:lstStyle/>
          <a:p>
            <a:fld id="{5823081C-7E7C-410D-8DE2-4086E2D50135}" type="slidenum">
              <a:rPr lang="en-GB" smtClean="0"/>
              <a:t>1</a:t>
            </a:fld>
            <a:endParaRPr lang="en-GB"/>
          </a:p>
        </p:txBody>
      </p:sp>
    </p:spTree>
    <p:extLst>
      <p:ext uri="{BB962C8B-B14F-4D97-AF65-F5344CB8AC3E}">
        <p14:creationId xmlns:p14="http://schemas.microsoft.com/office/powerpoint/2010/main" val="23533630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The Secretariat accountability mechanism provides an opportunity for MAs and CPs to provide feedback on how the Secretariat is doing across 7 accountability areas – which you can see in the purple box in the middle. </a:t>
            </a:r>
          </a:p>
          <a:p>
            <a:endParaRPr lang="en-US" dirty="0"/>
          </a:p>
          <a:p>
            <a:r>
              <a:rPr lang="en-US" dirty="0"/>
              <a:t>The Secretariat is using this feedback to strengthen how we work with and meet the needs of MAs and CPs</a:t>
            </a:r>
          </a:p>
          <a:p>
            <a:endParaRPr lang="en-US" dirty="0"/>
          </a:p>
          <a:p>
            <a:r>
              <a:rPr lang="en-US" dirty="0"/>
              <a:t>The main data collection took place last year with a survey in </a:t>
            </a:r>
            <a:r>
              <a:rPr lang="en-CA" sz="1200" dirty="0">
                <a:latin typeface="Aptos" panose="020B0004020202020204" pitchFamily="34" charset="0"/>
              </a:rPr>
              <a:t>in Arabic, English, French, and Spanish sent to all Mas. We were encouraged by a strong response across regions</a:t>
            </a:r>
            <a:r>
              <a:rPr lang="en-CA" sz="1200" b="0" dirty="0">
                <a:latin typeface="Aptos" panose="020B0004020202020204" pitchFamily="34" charset="0"/>
              </a:rPr>
              <a:t> with 90 MAs responding. We then conducted FGDs in May of this year to delve deeper into key areas. There were 43 participants in the FGDs across senior leadership from MAs and youth representatives</a:t>
            </a:r>
            <a:endParaRPr lang="en-CA" sz="1200" b="1" dirty="0">
              <a:latin typeface="Aptos" panose="020B0004020202020204" pitchFamily="34" charset="0"/>
            </a:endParaRPr>
          </a:p>
          <a:p>
            <a:endParaRPr lang="en-CA" sz="1200" dirty="0">
              <a:latin typeface="Aptos" panose="020B0004020202020204" pitchFamily="34" charset="0"/>
            </a:endParaRPr>
          </a:p>
          <a:p>
            <a:r>
              <a:rPr lang="en-CA" sz="1200" dirty="0">
                <a:latin typeface="Aptos" panose="020B0004020202020204" pitchFamily="34" charset="0"/>
              </a:rPr>
              <a:t>The DLT and key stakeholders prepared a management response and action plan which has been shared with you and will be shared with MAs once we have translated / designed versions (Dorothy will talk more about this later in the presentation). </a:t>
            </a:r>
            <a:endParaRPr lang="en-US" dirty="0"/>
          </a:p>
        </p:txBody>
      </p:sp>
      <p:sp>
        <p:nvSpPr>
          <p:cNvPr id="4" name="Slide Number Placeholder 3"/>
          <p:cNvSpPr>
            <a:spLocks noGrp="1"/>
          </p:cNvSpPr>
          <p:nvPr>
            <p:ph type="sldNum" sz="quarter" idx="5"/>
          </p:nvPr>
        </p:nvSpPr>
        <p:spPr/>
        <p:txBody>
          <a:bodyPr/>
          <a:lstStyle/>
          <a:p>
            <a:fld id="{5823081C-7E7C-410D-8DE2-4086E2D50135}" type="slidenum">
              <a:rPr lang="en-GB" smtClean="0"/>
              <a:t>2</a:t>
            </a:fld>
            <a:endParaRPr lang="en-GB"/>
          </a:p>
        </p:txBody>
      </p:sp>
    </p:spTree>
    <p:extLst>
      <p:ext uri="{BB962C8B-B14F-4D97-AF65-F5344CB8AC3E}">
        <p14:creationId xmlns:p14="http://schemas.microsoft.com/office/powerpoint/2010/main" val="36183542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1200"/>
              </a:spcBef>
              <a:spcAft>
                <a:spcPts val="0"/>
              </a:spcAft>
            </a:pPr>
            <a:r>
              <a:rPr lang="en-GB" sz="1800" b="1" kern="0" dirty="0">
                <a:solidFill>
                  <a:srgbClr val="2F5496"/>
                </a:solidFill>
                <a:effectLst/>
                <a:latin typeface="Verdana" panose="020B0604030504040204" pitchFamily="34" charset="0"/>
                <a:ea typeface="Arial Unicode MS"/>
                <a:cs typeface="Times New Roman" panose="02020603050405020304" pitchFamily="18" charset="0"/>
              </a:rPr>
              <a:t>Key global findings</a:t>
            </a:r>
            <a:endParaRPr lang="en-US" sz="1800" b="1" kern="0"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endParaRPr>
          </a:p>
          <a:p>
            <a:pPr marL="0" marR="0">
              <a:lnSpc>
                <a:spcPct val="107000"/>
              </a:lnSpc>
              <a:spcBef>
                <a:spcPts val="200"/>
              </a:spcBef>
              <a:spcAft>
                <a:spcPts val="0"/>
              </a:spcAft>
            </a:pPr>
            <a:r>
              <a:rPr lang="en-GB" sz="1800" b="1" dirty="0">
                <a:solidFill>
                  <a:srgbClr val="1F3763"/>
                </a:solidFill>
                <a:effectLst/>
                <a:latin typeface="Verdana" panose="020B0604030504040204" pitchFamily="34" charset="0"/>
                <a:ea typeface="Times New Roman" panose="02020603050405020304" pitchFamily="18" charset="0"/>
                <a:cs typeface="Times New Roman" panose="02020603050405020304" pitchFamily="18" charset="0"/>
              </a:rPr>
              <a:t>Accountability areas</a:t>
            </a:r>
            <a:endParaRPr lang="en-US" sz="1800" b="1" dirty="0">
              <a:solidFill>
                <a:srgbClr val="1F3763"/>
              </a:solidFill>
              <a:effectLst/>
              <a:latin typeface="Calibri Light" panose="020F0302020204030204" pitchFamily="34" charset="0"/>
              <a:ea typeface="Times New Roman" panose="02020603050405020304" pitchFamily="18" charset="0"/>
              <a:cs typeface="Times New Roman" panose="02020603050405020304" pitchFamily="18" charset="0"/>
            </a:endParaRPr>
          </a:p>
          <a:p>
            <a:pPr marL="0" marR="0">
              <a:lnSpc>
                <a:spcPct val="107000"/>
              </a:lnSpc>
              <a:spcBef>
                <a:spcPts val="0"/>
              </a:spcBef>
              <a:spcAft>
                <a:spcPts val="800"/>
              </a:spcAft>
            </a:pPr>
            <a:r>
              <a:rPr lang="en-GB" sz="1800" dirty="0">
                <a:effectLst/>
                <a:latin typeface="Verdana" panose="020B0604030504040204" pitchFamily="34" charset="0"/>
                <a:ea typeface="Calibri" panose="020F0502020204030204" pitchFamily="34" charset="0"/>
                <a:cs typeface="Arial" panose="020B0604020202020204" pitchFamily="34" charset="0"/>
              </a:rPr>
              <a:t>The accountability areas with the </a:t>
            </a:r>
            <a:r>
              <a:rPr lang="en-GB" sz="1800" b="1" dirty="0">
                <a:effectLst/>
                <a:latin typeface="Verdana" panose="020B0604030504040204" pitchFamily="34" charset="0"/>
                <a:ea typeface="Calibri" panose="020F0502020204030204" pitchFamily="34" charset="0"/>
                <a:cs typeface="Arial" panose="020B0604020202020204" pitchFamily="34" charset="0"/>
              </a:rPr>
              <a:t>highest</a:t>
            </a:r>
            <a:r>
              <a:rPr lang="en-GB" sz="1800" dirty="0">
                <a:effectLst/>
                <a:latin typeface="Verdana" panose="020B0604030504040204" pitchFamily="34" charset="0"/>
                <a:ea typeface="Calibri" panose="020F0502020204030204" pitchFamily="34" charset="0"/>
                <a:cs typeface="Arial" panose="020B0604020202020204" pitchFamily="34" charset="0"/>
              </a:rPr>
              <a:t> scores at the global level are 6. </a:t>
            </a:r>
            <a:r>
              <a:rPr lang="en-GB" sz="1800" b="1" dirty="0">
                <a:effectLst/>
                <a:latin typeface="Verdana" panose="020B0604030504040204" pitchFamily="34" charset="0"/>
                <a:ea typeface="Calibri" panose="020F0502020204030204" pitchFamily="34" charset="0"/>
                <a:cs typeface="Arial" panose="020B0604020202020204" pitchFamily="34" charset="0"/>
              </a:rPr>
              <a:t>Efficiency and Communication</a:t>
            </a:r>
            <a:r>
              <a:rPr lang="en-GB" sz="1800" dirty="0">
                <a:effectLst/>
                <a:latin typeface="Verdana" panose="020B0604030504040204" pitchFamily="34" charset="0"/>
                <a:ea typeface="Calibri" panose="020F0502020204030204" pitchFamily="34" charset="0"/>
                <a:cs typeface="Arial" panose="020B0604020202020204" pitchFamily="34" charset="0"/>
              </a:rPr>
              <a:t>, 7. </a:t>
            </a:r>
            <a:r>
              <a:rPr lang="en-GB" sz="1800" b="1" dirty="0">
                <a:effectLst/>
                <a:latin typeface="Verdana" panose="020B0604030504040204" pitchFamily="34" charset="0"/>
                <a:ea typeface="Calibri" panose="020F0502020204030204" pitchFamily="34" charset="0"/>
                <a:cs typeface="Arial" panose="020B0604020202020204" pitchFamily="34" charset="0"/>
              </a:rPr>
              <a:t>Governance and Strategic Leadership</a:t>
            </a:r>
            <a:r>
              <a:rPr lang="en-GB" sz="1800" dirty="0">
                <a:effectLst/>
                <a:latin typeface="Verdana" panose="020B0604030504040204" pitchFamily="34" charset="0"/>
                <a:ea typeface="Calibri" panose="020F0502020204030204" pitchFamily="34" charset="0"/>
                <a:cs typeface="Arial" panose="020B0604020202020204" pitchFamily="34" charset="0"/>
              </a:rPr>
              <a:t>, and 5. </a:t>
            </a:r>
            <a:r>
              <a:rPr lang="en-GB" sz="1800" b="1" dirty="0">
                <a:effectLst/>
                <a:latin typeface="Verdana" panose="020B0604030504040204" pitchFamily="34" charset="0"/>
                <a:ea typeface="Calibri" panose="020F0502020204030204" pitchFamily="34" charset="0"/>
                <a:cs typeface="Arial" panose="020B0604020202020204" pitchFamily="34" charset="0"/>
              </a:rPr>
              <a:t>Safety and Inclusion</a:t>
            </a:r>
            <a:r>
              <a:rPr lang="en-GB" sz="1800" dirty="0">
                <a:effectLst/>
                <a:latin typeface="Verdana" panose="020B0604030504040204" pitchFamily="34" charset="0"/>
                <a:ea typeface="Calibri" panose="020F0502020204030204" pitchFamily="34" charset="0"/>
                <a:cs typeface="Arial" panose="020B0604020202020204" pitchFamily="34" charset="0"/>
              </a:rPr>
              <a:t>  indicating that MAs/CPs are most satisfied with the Secretariat’s support in these areas. </a:t>
            </a:r>
          </a:p>
          <a:p>
            <a:pPr marL="0" marR="0">
              <a:lnSpc>
                <a:spcPct val="107000"/>
              </a:lnSpc>
              <a:spcBef>
                <a:spcPts val="0"/>
              </a:spcBef>
              <a:spcAft>
                <a:spcPts val="800"/>
              </a:spcAft>
            </a:pPr>
            <a:r>
              <a:rPr lang="en-GB" sz="1800" dirty="0">
                <a:effectLst/>
                <a:latin typeface="Verdana" panose="020B0604030504040204" pitchFamily="34" charset="0"/>
                <a:ea typeface="Calibri" panose="020F0502020204030204" pitchFamily="34" charset="0"/>
                <a:cs typeface="Arial" panose="020B0604020202020204" pitchFamily="34" charset="0"/>
              </a:rPr>
              <a:t>The accountability areas with the </a:t>
            </a:r>
            <a:r>
              <a:rPr lang="en-GB" sz="1800" b="1" dirty="0">
                <a:effectLst/>
                <a:latin typeface="Verdana" panose="020B0604030504040204" pitchFamily="34" charset="0"/>
                <a:ea typeface="Calibri" panose="020F0502020204030204" pitchFamily="34" charset="0"/>
                <a:cs typeface="Arial" panose="020B0604020202020204" pitchFamily="34" charset="0"/>
              </a:rPr>
              <a:t>lowest</a:t>
            </a:r>
            <a:r>
              <a:rPr lang="en-GB" sz="1800" dirty="0">
                <a:effectLst/>
                <a:latin typeface="Verdana" panose="020B0604030504040204" pitchFamily="34" charset="0"/>
                <a:ea typeface="Calibri" panose="020F0502020204030204" pitchFamily="34" charset="0"/>
                <a:cs typeface="Arial" panose="020B0604020202020204" pitchFamily="34" charset="0"/>
              </a:rPr>
              <a:t> NPS at the global level scores are 2. </a:t>
            </a:r>
            <a:r>
              <a:rPr lang="en-GB" sz="1800" b="1" dirty="0">
                <a:effectLst/>
                <a:latin typeface="Verdana" panose="020B0604030504040204" pitchFamily="34" charset="0"/>
                <a:ea typeface="Calibri" panose="020F0502020204030204" pitchFamily="34" charset="0"/>
                <a:cs typeface="Arial" panose="020B0604020202020204" pitchFamily="34" charset="0"/>
              </a:rPr>
              <a:t>Knowledge Exchange and Learning</a:t>
            </a:r>
            <a:r>
              <a:rPr lang="en-GB" sz="1800" dirty="0">
                <a:effectLst/>
                <a:latin typeface="Verdana" panose="020B0604030504040204" pitchFamily="34" charset="0"/>
                <a:ea typeface="Calibri" panose="020F0502020204030204" pitchFamily="34" charset="0"/>
                <a:cs typeface="Arial" panose="020B0604020202020204" pitchFamily="34" charset="0"/>
              </a:rPr>
              <a:t> and 3. </a:t>
            </a:r>
            <a:r>
              <a:rPr lang="en-GB" sz="1800" b="1" dirty="0">
                <a:effectLst/>
                <a:latin typeface="Verdana" panose="020B0604030504040204" pitchFamily="34" charset="0"/>
                <a:ea typeface="Calibri" panose="020F0502020204030204" pitchFamily="34" charset="0"/>
                <a:cs typeface="Arial" panose="020B0604020202020204" pitchFamily="34" charset="0"/>
              </a:rPr>
              <a:t>External Engagement and Strategic Partnerships</a:t>
            </a:r>
            <a:r>
              <a:rPr lang="en-GB" sz="1800" dirty="0">
                <a:effectLst/>
                <a:latin typeface="Verdana" panose="020B0604030504040204" pitchFamily="34" charset="0"/>
                <a:ea typeface="Calibri" panose="020F0502020204030204" pitchFamily="34" charset="0"/>
                <a:cs typeface="Arial" panose="020B0604020202020204" pitchFamily="34" charset="0"/>
              </a:rPr>
              <a:t>, indicating that MAs/CPs are less satisfied with the Secretariat’s support in these areas. </a:t>
            </a:r>
          </a:p>
          <a:p>
            <a:pPr marL="0" marR="0" lvl="0" indent="0" algn="just" defTabSz="914400" rtl="0" eaLnBrk="1" fontAlgn="auto" latinLnBrk="0" hangingPunct="1">
              <a:lnSpc>
                <a:spcPct val="107000"/>
              </a:lnSpc>
              <a:spcBef>
                <a:spcPts val="0"/>
              </a:spcBef>
              <a:spcAft>
                <a:spcPts val="800"/>
              </a:spcAft>
              <a:buClrTx/>
              <a:buSzTx/>
              <a:buFontTx/>
              <a:buNone/>
              <a:tabLst/>
              <a:defRPr/>
            </a:pPr>
            <a:r>
              <a:rPr lang="en-US" sz="1800" dirty="0">
                <a:solidFill>
                  <a:srgbClr val="000000"/>
                </a:solidFill>
                <a:effectLst/>
                <a:latin typeface="Verdana" panose="020B0604030504040204" pitchFamily="34" charset="0"/>
                <a:ea typeface="Calibri" panose="020F0502020204030204" pitchFamily="34" charset="0"/>
                <a:cs typeface="Calibri" panose="020F0502020204030204" pitchFamily="34" charset="0"/>
              </a:rPr>
              <a:t>As mentioned in the paper, it is important to note that global scores are unweighted and could be biased towards regions with more respondents. </a:t>
            </a:r>
            <a:r>
              <a:rPr lang="en-US" sz="1800" dirty="0">
                <a:effectLst/>
                <a:latin typeface="Verdana" panose="020B0604030504040204" pitchFamily="34" charset="0"/>
                <a:ea typeface="Times New Roman" panose="02020603050405020304" pitchFamily="18" charset="0"/>
              </a:rPr>
              <a:t> </a:t>
            </a:r>
          </a:p>
          <a:p>
            <a:pPr marL="0" marR="0" algn="just">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Arial" panose="020B0604020202020204" pitchFamily="34" charset="0"/>
              </a:rPr>
              <a:t>NPS Calculations</a:t>
            </a:r>
          </a:p>
          <a:p>
            <a:pPr marL="0" marR="0" algn="just">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Arial" panose="020B0604020202020204" pitchFamily="34" charset="0"/>
              </a:rPr>
              <a:t>The NPS can range from -100 to +100 and is calculated by subtracting the percentage of ‘Detractors’ (those who gave a rating of strongly disagree, somewhat disagree, or neither agree nor disagree) from the percentage of ‘Promoters’ (those who gave a rating of strongly agree). ‘Passives’ (those who gave a rating of somewhat agree) are not included in the calculation. This sets a high standard, aiming for a response of ‘strongly agree’ and aids in identifying key focus areas for improvement.</a:t>
            </a:r>
            <a:endParaRPr lang="en-CA" sz="1800" dirty="0">
              <a:effectLst/>
              <a:latin typeface="Calibri" panose="020F0502020204030204" pitchFamily="34" charset="0"/>
              <a:ea typeface="Calibri" panose="020F0502020204030204" pitchFamily="34" charset="0"/>
              <a:cs typeface="Arial" panose="020B0604020202020204" pitchFamily="34" charset="0"/>
            </a:endParaRPr>
          </a:p>
          <a:p>
            <a:br>
              <a:rPr lang="en-CA" sz="1800" dirty="0">
                <a:effectLst/>
                <a:latin typeface="Calibri" panose="020F0502020204030204" pitchFamily="34" charset="0"/>
                <a:ea typeface="Calibri" panose="020F0502020204030204" pitchFamily="34" charset="0"/>
                <a:cs typeface="Arial" panose="020B0604020202020204" pitchFamily="34" charset="0"/>
              </a:rPr>
            </a:b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200"/>
              </a:spcBef>
              <a:spcAft>
                <a:spcPts val="0"/>
              </a:spcAft>
            </a:pPr>
            <a:endParaRPr lang="en-GB" sz="1800" b="1" dirty="0">
              <a:solidFill>
                <a:srgbClr val="1F3763"/>
              </a:solidFill>
              <a:effectLst/>
              <a:latin typeface="Verdana" panose="020B0604030504040204" pitchFamily="34" charset="0"/>
              <a:ea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5823081C-7E7C-410D-8DE2-4086E2D50135}" type="slidenum">
              <a:rPr lang="en-GB" smtClean="0"/>
              <a:t>3</a:t>
            </a:fld>
            <a:endParaRPr lang="en-GB"/>
          </a:p>
        </p:txBody>
      </p:sp>
    </p:spTree>
    <p:extLst>
      <p:ext uri="{BB962C8B-B14F-4D97-AF65-F5344CB8AC3E}">
        <p14:creationId xmlns:p14="http://schemas.microsoft.com/office/powerpoint/2010/main" val="17848229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just">
              <a:lnSpc>
                <a:spcPct val="107000"/>
              </a:lnSpc>
              <a:spcBef>
                <a:spcPts val="0"/>
              </a:spcBef>
              <a:spcAft>
                <a:spcPts val="800"/>
              </a:spcAft>
              <a:buFont typeface="+mj-lt"/>
              <a:buNone/>
            </a:pPr>
            <a:r>
              <a:rPr lang="en-CA" sz="1200" b="0" dirty="0">
                <a:effectLst/>
                <a:latin typeface="Calibri" panose="020F0502020204030204" pitchFamily="34" charset="0"/>
                <a:ea typeface="Calibri" panose="020F0502020204030204" pitchFamily="34" charset="0"/>
                <a:cs typeface="Arial" panose="020B0604020202020204" pitchFamily="34" charset="0"/>
              </a:rPr>
              <a:t>There were several common themes that came out across the accountability areas and in the recommendations. </a:t>
            </a:r>
          </a:p>
          <a:p>
            <a:pPr marL="342900" marR="0" lvl="0" indent="-342900" algn="just">
              <a:lnSpc>
                <a:spcPct val="107000"/>
              </a:lnSpc>
              <a:spcBef>
                <a:spcPts val="0"/>
              </a:spcBef>
              <a:spcAft>
                <a:spcPts val="800"/>
              </a:spcAft>
              <a:buFont typeface="+mj-lt"/>
              <a:buAutoNum type="arabicPeriod"/>
            </a:pPr>
            <a:r>
              <a:rPr lang="en-CA" sz="1200" b="0" dirty="0">
                <a:effectLst/>
                <a:latin typeface="Calibri" panose="020F0502020204030204" pitchFamily="34" charset="0"/>
                <a:ea typeface="Calibri" panose="020F0502020204030204" pitchFamily="34" charset="0"/>
                <a:cs typeface="Arial" panose="020B0604020202020204" pitchFamily="34" charset="0"/>
              </a:rPr>
              <a:t>(</a:t>
            </a:r>
            <a:r>
              <a:rPr lang="en-CA" sz="1200" b="1" dirty="0">
                <a:effectLst/>
                <a:latin typeface="Calibri" panose="020F0502020204030204" pitchFamily="34" charset="0"/>
                <a:ea typeface="Calibri" panose="020F0502020204030204" pitchFamily="34" charset="0"/>
                <a:cs typeface="Arial" panose="020B0604020202020204" pitchFamily="34" charset="0"/>
              </a:rPr>
              <a:t>Capacity building and professional development</a:t>
            </a:r>
            <a:r>
              <a:rPr lang="en-CA" sz="1200" dirty="0">
                <a:effectLst/>
                <a:latin typeface="Calibri" panose="020F0502020204030204" pitchFamily="34" charset="0"/>
                <a:ea typeface="Calibri" panose="020F0502020204030204" pitchFamily="34" charset="0"/>
                <a:cs typeface="Arial" panose="020B0604020202020204" pitchFamily="34" charset="0"/>
              </a:rPr>
              <a:t>:) Areas flagged for capacity building include support to apply for funding, financial management, partnership building, advocacy and in technical / clinical areas. One way which MAs called for doing this was exchange programmes across MAs…which links to the next point on strengthening: </a:t>
            </a:r>
          </a:p>
          <a:p>
            <a:pPr marL="342900" indent="-342900" algn="just">
              <a:lnSpc>
                <a:spcPct val="107000"/>
              </a:lnSpc>
              <a:spcAft>
                <a:spcPts val="800"/>
              </a:spcAft>
              <a:buFont typeface="+mj-lt"/>
              <a:buAutoNum type="arabicPeriod"/>
            </a:pPr>
            <a:r>
              <a:rPr lang="en-CA" sz="1200" b="1" dirty="0">
                <a:effectLst/>
                <a:latin typeface="Calibri" panose="020F0502020204030204" pitchFamily="34" charset="0"/>
                <a:ea typeface="Calibri" panose="020F0502020204030204" pitchFamily="34" charset="0"/>
                <a:cs typeface="Arial" panose="020B0604020202020204" pitchFamily="34" charset="0"/>
              </a:rPr>
              <a:t>Knowledge exchange and collaborative networks</a:t>
            </a:r>
            <a:r>
              <a:rPr lang="en-CA" sz="1200" dirty="0">
                <a:effectLst/>
                <a:latin typeface="Calibri" panose="020F0502020204030204" pitchFamily="34" charset="0"/>
                <a:ea typeface="Calibri" panose="020F0502020204030204" pitchFamily="34" charset="0"/>
                <a:cs typeface="Arial" panose="020B0604020202020204" pitchFamily="34" charset="0"/>
              </a:rPr>
              <a:t>: through promoting a culture of collaboration and sharing to galvanize opportunities for MAs/CPs to learn from each other’s successes and challenges. A specific focus on forums and channels that respond to how young people prefer to engage was flagged. </a:t>
            </a:r>
            <a:endParaRPr lang="en-US" sz="12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just" defTabSz="914400" rtl="0" eaLnBrk="1" fontAlgn="auto" latinLnBrk="0" hangingPunct="1">
              <a:lnSpc>
                <a:spcPct val="107000"/>
              </a:lnSpc>
              <a:spcBef>
                <a:spcPts val="0"/>
              </a:spcBef>
              <a:spcAft>
                <a:spcPts val="800"/>
              </a:spcAft>
              <a:buClrTx/>
              <a:buSzTx/>
              <a:buFont typeface="+mj-lt"/>
              <a:buAutoNum type="arabicPeriod"/>
              <a:tabLst/>
              <a:defRPr/>
            </a:pPr>
            <a:r>
              <a:rPr lang="en-CA" sz="1200" b="0" dirty="0">
                <a:effectLst/>
                <a:latin typeface="Calibri" panose="020F0502020204030204" pitchFamily="34" charset="0"/>
                <a:ea typeface="Calibri" panose="020F0502020204030204" pitchFamily="34" charset="0"/>
                <a:cs typeface="Arial" panose="020B0604020202020204" pitchFamily="34" charset="0"/>
              </a:rPr>
              <a:t>On </a:t>
            </a:r>
            <a:r>
              <a:rPr lang="en-CA" sz="1200" b="1" dirty="0">
                <a:effectLst/>
                <a:latin typeface="Calibri" panose="020F0502020204030204" pitchFamily="34" charset="0"/>
                <a:ea typeface="Calibri" panose="020F0502020204030204" pitchFamily="34" charset="0"/>
                <a:cs typeface="Arial" panose="020B0604020202020204" pitchFamily="34" charset="0"/>
              </a:rPr>
              <a:t>Strategic partnerships and external engagement, </a:t>
            </a:r>
            <a:r>
              <a:rPr lang="en-CA" sz="1200" dirty="0">
                <a:effectLst/>
                <a:latin typeface="Calibri" panose="020F0502020204030204" pitchFamily="34" charset="0"/>
                <a:ea typeface="Calibri" panose="020F0502020204030204" pitchFamily="34" charset="0"/>
                <a:cs typeface="Arial" panose="020B0604020202020204" pitchFamily="34" charset="0"/>
              </a:rPr>
              <a:t>MAs would value more collaboration with the Secretariat on advocacy and on identifying new partnership opportunities for MAs/CPs – importantly, of course, with MAs being </a:t>
            </a:r>
            <a:r>
              <a:rPr lang="en-GB" sz="1800" dirty="0">
                <a:effectLst/>
                <a:latin typeface="Aptos" panose="020B0004020202020204" pitchFamily="34" charset="0"/>
                <a:ea typeface="Aptos" panose="020B0004020202020204" pitchFamily="34" charset="0"/>
                <a:cs typeface="Aptos" panose="020B0004020202020204" pitchFamily="34" charset="0"/>
              </a:rPr>
              <a:t>fully engaged in identifying any new partnerships</a:t>
            </a:r>
            <a:endParaRPr lang="en-CA" sz="1200" dirty="0">
              <a:effectLst/>
              <a:latin typeface="Calibri" panose="020F0502020204030204" pitchFamily="34" charset="0"/>
              <a:ea typeface="Calibri" panose="020F0502020204030204" pitchFamily="34" charset="0"/>
              <a:cs typeface="Arial" panose="020B0604020202020204" pitchFamily="34" charset="0"/>
            </a:endParaRPr>
          </a:p>
          <a:p>
            <a:pPr marL="342900" indent="-342900" algn="just">
              <a:lnSpc>
                <a:spcPct val="107000"/>
              </a:lnSpc>
              <a:spcAft>
                <a:spcPts val="800"/>
              </a:spcAft>
              <a:buFont typeface="+mj-lt"/>
              <a:buAutoNum type="arabicPeriod"/>
            </a:pPr>
            <a:r>
              <a:rPr lang="en-CA" sz="1200" b="0" dirty="0">
                <a:effectLst/>
                <a:latin typeface="Calibri" panose="020F0502020204030204" pitchFamily="34" charset="0"/>
                <a:ea typeface="Calibri" panose="020F0502020204030204" pitchFamily="34" charset="0"/>
                <a:cs typeface="Arial" panose="020B0604020202020204" pitchFamily="34" charset="0"/>
              </a:rPr>
              <a:t>The recommendations on </a:t>
            </a:r>
            <a:r>
              <a:rPr lang="en-CA" sz="1200" b="1" dirty="0">
                <a:effectLst/>
                <a:latin typeface="Calibri" panose="020F0502020204030204" pitchFamily="34" charset="0"/>
                <a:ea typeface="Calibri" panose="020F0502020204030204" pitchFamily="34" charset="0"/>
                <a:cs typeface="Arial" panose="020B0604020202020204" pitchFamily="34" charset="0"/>
              </a:rPr>
              <a:t>Financial management and sustainability </a:t>
            </a:r>
            <a:r>
              <a:rPr lang="en-CA" sz="1200" dirty="0">
                <a:effectLst/>
                <a:latin typeface="Calibri" panose="020F0502020204030204" pitchFamily="34" charset="0"/>
                <a:ea typeface="Calibri" panose="020F0502020204030204" pitchFamily="34" charset="0"/>
                <a:cs typeface="Arial" panose="020B0604020202020204" pitchFamily="34" charset="0"/>
              </a:rPr>
              <a:t>cover a range of areas as shown in point 4 – several of which are already included in and are aligned with Secretariat deliverables – and will be fleshed out in the management response / action plan. </a:t>
            </a:r>
          </a:p>
          <a:p>
            <a:pPr marL="342900" indent="-342900" algn="just">
              <a:lnSpc>
                <a:spcPct val="107000"/>
              </a:lnSpc>
              <a:spcAft>
                <a:spcPts val="800"/>
              </a:spcAft>
              <a:buFont typeface="+mj-lt"/>
              <a:buAutoNum type="arabicPeriod"/>
            </a:pPr>
            <a:r>
              <a:rPr kumimoji="0" lang="en-CA" altLang="en-US" sz="12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On </a:t>
            </a:r>
            <a:r>
              <a:rPr kumimoji="0" lang="en-CA" altLang="en-US" sz="1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Governance, communication, and inclusion, </a:t>
            </a:r>
            <a:r>
              <a:rPr kumimoji="0" lang="en-CA" altLang="en-US" sz="12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key points that came out in the FGDs indicate a need to ensure the current governance structure / processes of IPPF are clear to MAs. There is also a call for the Secretariat to work more with MAs on establishing comprehensive </a:t>
            </a:r>
            <a:r>
              <a:rPr kumimoji="0" lang="en-CA" altLang="en-US" sz="1200" b="0" i="0" u="sng" strike="noStrike" cap="none" normalizeH="0" baseline="0" dirty="0">
                <a:ln>
                  <a:noFill/>
                </a:ln>
                <a:solidFill>
                  <a:srgbClr val="008080"/>
                </a:solidFill>
                <a:effectLst/>
                <a:latin typeface="Calibri" panose="020F0502020204030204" pitchFamily="34" charset="0"/>
                <a:ea typeface="Calibri" panose="020F0502020204030204" pitchFamily="34" charset="0"/>
                <a:cs typeface="Arial" panose="020B0604020202020204" pitchFamily="34" charset="0"/>
              </a:rPr>
              <a:t>security </a:t>
            </a:r>
            <a:r>
              <a:rPr kumimoji="0" lang="en-CA" altLang="en-US" sz="12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policies and approaches given the challenging contexts many are working in with anti-rights groups. </a:t>
            </a:r>
            <a:endParaRPr kumimoji="0" lang="en-CA" altLang="en-US" sz="2000" b="0" i="0" u="none" strike="noStrike" cap="none" normalizeH="0" baseline="0" dirty="0">
              <a:ln>
                <a:noFill/>
              </a:ln>
              <a:solidFill>
                <a:schemeClr val="tx1"/>
              </a:solidFill>
              <a:effectLst/>
              <a:latin typeface="Arial" panose="020B0604020202020204" pitchFamily="34" charset="0"/>
            </a:endParaRPr>
          </a:p>
          <a:p>
            <a:pPr marL="342900" indent="-342900" algn="just">
              <a:lnSpc>
                <a:spcPct val="107000"/>
              </a:lnSpc>
              <a:spcAft>
                <a:spcPts val="800"/>
              </a:spcAft>
              <a:buFont typeface="+mj-lt"/>
              <a:buAutoNum type="arabicPeriod"/>
            </a:pPr>
            <a:r>
              <a:rPr lang="en-CA" altLang="en-US" sz="1200" b="1" dirty="0">
                <a:latin typeface="Calibri" panose="020F0502020204030204" pitchFamily="34" charset="0"/>
                <a:cs typeface="Arial" panose="020B0604020202020204" pitchFamily="34" charset="0"/>
              </a:rPr>
              <a:t>(Collaborative partnership:) </a:t>
            </a:r>
            <a:r>
              <a:rPr lang="en-CA" altLang="en-US" sz="1200" dirty="0">
                <a:latin typeface="Calibri" panose="020F0502020204030204" pitchFamily="34" charset="0"/>
                <a:cs typeface="Arial" panose="020B0604020202020204" pitchFamily="34" charset="0"/>
              </a:rPr>
              <a:t>The point on collaborative partnerships involves being more receptive to feedback from MAs, considering their insights in decision-making processes, and providing support to MA operations and activities rather than dictating how things should be done. In the FGDS, there were lots of examples of how this is already happening, and a call for this to continue and be more central. And, finally, a point that came out in the FGDs was the scale / pace of change through the Secretariat restructure and launch of the Come Together Strategy. Change is hard…and, </a:t>
            </a:r>
          </a:p>
          <a:p>
            <a:pPr marL="342900" indent="-342900" algn="just">
              <a:lnSpc>
                <a:spcPct val="107000"/>
              </a:lnSpc>
              <a:spcAft>
                <a:spcPts val="800"/>
              </a:spcAft>
              <a:buFont typeface="+mj-lt"/>
              <a:buAutoNum type="arabicPeriod"/>
            </a:pPr>
            <a:r>
              <a:rPr lang="en-CA" altLang="en-US" sz="1200" b="1" dirty="0">
                <a:latin typeface="Calibri" panose="020F0502020204030204" pitchFamily="34" charset="0"/>
                <a:cs typeface="Arial" panose="020B0604020202020204" pitchFamily="34" charset="0"/>
              </a:rPr>
              <a:t>(Adaptation to strategic changes:) </a:t>
            </a:r>
            <a:r>
              <a:rPr lang="en-CA" altLang="en-US" sz="1200" dirty="0">
                <a:latin typeface="Calibri" panose="020F0502020204030204" pitchFamily="34" charset="0"/>
                <a:cs typeface="Arial" panose="020B0604020202020204" pitchFamily="34" charset="0"/>
              </a:rPr>
              <a:t>Feedback indicates that in some cases, changes were implemented too rapidly which didn’t allow for a period of adjustment. </a:t>
            </a:r>
          </a:p>
          <a:p>
            <a:pPr marL="342900" indent="-342900" algn="just">
              <a:lnSpc>
                <a:spcPct val="107000"/>
              </a:lnSpc>
              <a:spcAft>
                <a:spcPts val="800"/>
              </a:spcAft>
              <a:buFont typeface="+mj-lt"/>
              <a:buAutoNum type="arabicPeriod"/>
            </a:pPr>
            <a:endParaRPr lang="en-CA" altLang="en-US" sz="1200" dirty="0">
              <a:latin typeface="Calibri" panose="020F0502020204030204" pitchFamily="34" charset="0"/>
              <a:cs typeface="Arial" panose="020B0604020202020204" pitchFamily="34" charset="0"/>
            </a:endParaRPr>
          </a:p>
          <a:p>
            <a:pPr marL="0" indent="0" algn="just">
              <a:lnSpc>
                <a:spcPct val="107000"/>
              </a:lnSpc>
              <a:spcAft>
                <a:spcPts val="800"/>
              </a:spcAft>
              <a:buFont typeface="+mj-lt"/>
              <a:buNone/>
            </a:pPr>
            <a:r>
              <a:rPr lang="en-CA" altLang="en-US" sz="1200" dirty="0">
                <a:latin typeface="Calibri" panose="020F0502020204030204" pitchFamily="34" charset="0"/>
                <a:cs typeface="Arial" panose="020B0604020202020204" pitchFamily="34" charset="0"/>
              </a:rPr>
              <a:t>Across these areas, there were </a:t>
            </a:r>
          </a:p>
          <a:p>
            <a:pPr marL="171450" indent="-171450" algn="just">
              <a:lnSpc>
                <a:spcPct val="107000"/>
              </a:lnSpc>
              <a:spcAft>
                <a:spcPts val="800"/>
              </a:spcAft>
              <a:buFont typeface="Arial" panose="020B0604020202020204" pitchFamily="34" charset="0"/>
              <a:buChar char="•"/>
            </a:pPr>
            <a:r>
              <a:rPr lang="en-CA" altLang="en-US" sz="1200" dirty="0">
                <a:latin typeface="Calibri" panose="020F0502020204030204" pitchFamily="34" charset="0"/>
                <a:cs typeface="Arial" panose="020B0604020202020204" pitchFamily="34" charset="0"/>
              </a:rPr>
              <a:t>Calls for more ‘relevance’ – e.g. ensuring training, support, responses, </a:t>
            </a:r>
            <a:r>
              <a:rPr lang="en-CA" altLang="en-US" sz="1200" dirty="0" err="1">
                <a:latin typeface="Calibri" panose="020F0502020204030204" pitchFamily="34" charset="0"/>
                <a:cs typeface="Arial" panose="020B0604020202020204" pitchFamily="34" charset="0"/>
              </a:rPr>
              <a:t>etc</a:t>
            </a:r>
            <a:r>
              <a:rPr lang="en-CA" altLang="en-US" sz="1200" dirty="0">
                <a:latin typeface="Calibri" panose="020F0502020204030204" pitchFamily="34" charset="0"/>
                <a:cs typeface="Arial" panose="020B0604020202020204" pitchFamily="34" charset="0"/>
              </a:rPr>
              <a:t> are tailored to the needs of the very different contexts that MAs work in. </a:t>
            </a:r>
          </a:p>
          <a:p>
            <a:pPr marL="171450" indent="-171450" algn="just">
              <a:lnSpc>
                <a:spcPct val="107000"/>
              </a:lnSpc>
              <a:spcAft>
                <a:spcPts val="800"/>
              </a:spcAft>
              <a:buFont typeface="Arial" panose="020B0604020202020204" pitchFamily="34" charset="0"/>
              <a:buChar char="•"/>
            </a:pPr>
            <a:r>
              <a:rPr lang="en-CA" altLang="en-US" sz="1200" dirty="0">
                <a:latin typeface="Calibri" panose="020F0502020204030204" pitchFamily="34" charset="0"/>
                <a:cs typeface="Arial" panose="020B0604020202020204" pitchFamily="34" charset="0"/>
              </a:rPr>
              <a:t>And, there were focused calls from young people to ensure that approaches align with their preferences / modalities of communication and engagement; that their voices are considered and central to defining programming, </a:t>
            </a:r>
            <a:r>
              <a:rPr lang="en-CA" altLang="en-US" sz="1200" dirty="0" err="1">
                <a:latin typeface="Calibri" panose="020F0502020204030204" pitchFamily="34" charset="0"/>
                <a:cs typeface="Arial" panose="020B0604020202020204" pitchFamily="34" charset="0"/>
              </a:rPr>
              <a:t>etc</a:t>
            </a:r>
            <a:r>
              <a:rPr lang="en-CA" altLang="en-US" sz="1200" dirty="0">
                <a:latin typeface="Calibri" panose="020F0502020204030204" pitchFamily="34" charset="0"/>
                <a:cs typeface="Arial" panose="020B0604020202020204" pitchFamily="34" charset="0"/>
              </a:rPr>
              <a:t>; and that they have more direct access to the Secretariat, e.g. that communications with youth working with MAs doesn’t always go through the ED/PD of the MA. </a:t>
            </a:r>
          </a:p>
        </p:txBody>
      </p:sp>
      <p:sp>
        <p:nvSpPr>
          <p:cNvPr id="4" name="Slide Number Placeholder 3"/>
          <p:cNvSpPr>
            <a:spLocks noGrp="1"/>
          </p:cNvSpPr>
          <p:nvPr>
            <p:ph type="sldNum" sz="quarter" idx="5"/>
          </p:nvPr>
        </p:nvSpPr>
        <p:spPr/>
        <p:txBody>
          <a:bodyPr/>
          <a:lstStyle/>
          <a:p>
            <a:fld id="{5823081C-7E7C-410D-8DE2-4086E2D50135}" type="slidenum">
              <a:rPr lang="en-GB" smtClean="0"/>
              <a:t>4</a:t>
            </a:fld>
            <a:endParaRPr lang="en-GB"/>
          </a:p>
        </p:txBody>
      </p:sp>
    </p:spTree>
    <p:extLst>
      <p:ext uri="{BB962C8B-B14F-4D97-AF65-F5344CB8AC3E}">
        <p14:creationId xmlns:p14="http://schemas.microsoft.com/office/powerpoint/2010/main" val="37941673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55117A-AEA8-C317-A5D3-F9D9E0A2BE3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5BD03685-CBCE-A607-9195-5C7166753B0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192861E1-B425-10E8-6ABD-364D86758919}"/>
              </a:ext>
            </a:extLst>
          </p:cNvPr>
          <p:cNvSpPr>
            <a:spLocks noGrp="1"/>
          </p:cNvSpPr>
          <p:nvPr>
            <p:ph type="dt" sz="half" idx="10"/>
          </p:nvPr>
        </p:nvSpPr>
        <p:spPr/>
        <p:txBody>
          <a:bodyPr/>
          <a:lstStyle/>
          <a:p>
            <a:fld id="{98841EDC-0307-4D9F-9B59-E528A3A996E2}" type="datetimeFigureOut">
              <a:rPr lang="en-GB" smtClean="0"/>
              <a:t>27/06/2025</a:t>
            </a:fld>
            <a:endParaRPr lang="en-GB"/>
          </a:p>
        </p:txBody>
      </p:sp>
      <p:sp>
        <p:nvSpPr>
          <p:cNvPr id="5" name="Footer Placeholder 4">
            <a:extLst>
              <a:ext uri="{FF2B5EF4-FFF2-40B4-BE49-F238E27FC236}">
                <a16:creationId xmlns:a16="http://schemas.microsoft.com/office/drawing/2014/main" id="{17412895-8A66-31C8-5C43-31BBC3D5BA2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1B9594F-7902-5835-AB99-9D900A149C76}"/>
              </a:ext>
            </a:extLst>
          </p:cNvPr>
          <p:cNvSpPr>
            <a:spLocks noGrp="1"/>
          </p:cNvSpPr>
          <p:nvPr>
            <p:ph type="sldNum" sz="quarter" idx="12"/>
          </p:nvPr>
        </p:nvSpPr>
        <p:spPr/>
        <p:txBody>
          <a:bodyPr/>
          <a:lstStyle/>
          <a:p>
            <a:fld id="{3D2FF385-0E45-40CF-9492-9308569F1CAC}" type="slidenum">
              <a:rPr lang="en-GB" smtClean="0"/>
              <a:t>‹#›</a:t>
            </a:fld>
            <a:endParaRPr lang="en-GB"/>
          </a:p>
        </p:txBody>
      </p:sp>
    </p:spTree>
    <p:extLst>
      <p:ext uri="{BB962C8B-B14F-4D97-AF65-F5344CB8AC3E}">
        <p14:creationId xmlns:p14="http://schemas.microsoft.com/office/powerpoint/2010/main" val="36500815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17B769-FE51-F94C-F7D3-5E5DEC673BB4}"/>
              </a:ext>
            </a:extLst>
          </p:cNvPr>
          <p:cNvSpPr>
            <a:spLocks noGrp="1"/>
          </p:cNvSpPr>
          <p:nvPr>
            <p:ph type="title"/>
          </p:nvPr>
        </p:nvSpPr>
        <p:spPr>
          <a:xfrm>
            <a:off x="838200" y="365125"/>
            <a:ext cx="7772400" cy="1325563"/>
          </a:xfrm>
        </p:spPr>
        <p:txBody>
          <a:bodyPr>
            <a:noAutofit/>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FF1EC6C-381D-E6EB-E3BC-2FA0A84BA318}"/>
              </a:ext>
            </a:extLst>
          </p:cNvPr>
          <p:cNvSpPr>
            <a:spLocks noGrp="1"/>
          </p:cNvSpPr>
          <p:nvPr>
            <p:ph idx="1"/>
          </p:nvPr>
        </p:nvSpPr>
        <p:spPr>
          <a:xfrm>
            <a:off x="838200" y="1825625"/>
            <a:ext cx="7772400" cy="4351338"/>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4AD026B-2E18-3F2B-265E-AAF49B8D3B0A}"/>
              </a:ext>
            </a:extLst>
          </p:cNvPr>
          <p:cNvSpPr>
            <a:spLocks noGrp="1"/>
          </p:cNvSpPr>
          <p:nvPr>
            <p:ph type="dt" sz="half" idx="10"/>
          </p:nvPr>
        </p:nvSpPr>
        <p:spPr/>
        <p:txBody>
          <a:bodyPr>
            <a:noAutofit/>
          </a:bodyPr>
          <a:lstStyle/>
          <a:p>
            <a:fld id="{98841EDC-0307-4D9F-9B59-E528A3A996E2}" type="datetimeFigureOut">
              <a:rPr lang="en-GB" smtClean="0"/>
              <a:t>27/06/2025</a:t>
            </a:fld>
            <a:endParaRPr lang="en-GB"/>
          </a:p>
        </p:txBody>
      </p:sp>
      <p:sp>
        <p:nvSpPr>
          <p:cNvPr id="5" name="Footer Placeholder 4">
            <a:extLst>
              <a:ext uri="{FF2B5EF4-FFF2-40B4-BE49-F238E27FC236}">
                <a16:creationId xmlns:a16="http://schemas.microsoft.com/office/drawing/2014/main" id="{DA1A9DAC-8725-6D51-90D5-CD35FBB065B9}"/>
              </a:ext>
            </a:extLst>
          </p:cNvPr>
          <p:cNvSpPr>
            <a:spLocks noGrp="1"/>
          </p:cNvSpPr>
          <p:nvPr>
            <p:ph type="ftr" sz="quarter" idx="11"/>
          </p:nvPr>
        </p:nvSpPr>
        <p:spPr/>
        <p:txBody>
          <a:bodyPr>
            <a:noAutofit/>
          </a:bodyPr>
          <a:lstStyle/>
          <a:p>
            <a:endParaRPr lang="en-GB"/>
          </a:p>
        </p:txBody>
      </p:sp>
      <p:sp>
        <p:nvSpPr>
          <p:cNvPr id="6" name="Slide Number Placeholder 5">
            <a:extLst>
              <a:ext uri="{FF2B5EF4-FFF2-40B4-BE49-F238E27FC236}">
                <a16:creationId xmlns:a16="http://schemas.microsoft.com/office/drawing/2014/main" id="{EAF69A71-7D66-9311-CF16-74A38AC50DE5}"/>
              </a:ext>
            </a:extLst>
          </p:cNvPr>
          <p:cNvSpPr>
            <a:spLocks noGrp="1"/>
          </p:cNvSpPr>
          <p:nvPr>
            <p:ph type="sldNum" sz="quarter" idx="12"/>
          </p:nvPr>
        </p:nvSpPr>
        <p:spPr/>
        <p:txBody>
          <a:bodyPr>
            <a:noAutofit/>
          </a:bodyPr>
          <a:lstStyle/>
          <a:p>
            <a:fld id="{3D2FF385-0E45-40CF-9492-9308569F1CAC}" type="slidenum">
              <a:rPr lang="en-GB" smtClean="0"/>
              <a:t>‹#›</a:t>
            </a:fld>
            <a:endParaRPr lang="en-GB"/>
          </a:p>
        </p:txBody>
      </p:sp>
    </p:spTree>
    <p:extLst>
      <p:ext uri="{BB962C8B-B14F-4D97-AF65-F5344CB8AC3E}">
        <p14:creationId xmlns:p14="http://schemas.microsoft.com/office/powerpoint/2010/main" val="36451418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9EB6D-22CF-13DB-9CFB-D6912DE8D8F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E2359594-8184-977A-71BB-8874502AB83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01792B2-3732-478A-AC40-6922F7634A2D}"/>
              </a:ext>
            </a:extLst>
          </p:cNvPr>
          <p:cNvSpPr>
            <a:spLocks noGrp="1"/>
          </p:cNvSpPr>
          <p:nvPr>
            <p:ph type="dt" sz="half" idx="10"/>
          </p:nvPr>
        </p:nvSpPr>
        <p:spPr/>
        <p:txBody>
          <a:bodyPr/>
          <a:lstStyle/>
          <a:p>
            <a:fld id="{98841EDC-0307-4D9F-9B59-E528A3A996E2}" type="datetimeFigureOut">
              <a:rPr lang="en-GB" smtClean="0"/>
              <a:t>27/06/2025</a:t>
            </a:fld>
            <a:endParaRPr lang="en-GB"/>
          </a:p>
        </p:txBody>
      </p:sp>
      <p:sp>
        <p:nvSpPr>
          <p:cNvPr id="5" name="Footer Placeholder 4">
            <a:extLst>
              <a:ext uri="{FF2B5EF4-FFF2-40B4-BE49-F238E27FC236}">
                <a16:creationId xmlns:a16="http://schemas.microsoft.com/office/drawing/2014/main" id="{DC2767EF-E5C1-5217-4003-01D82115842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43763A5-C0D5-D444-3628-B27B421D1EAE}"/>
              </a:ext>
            </a:extLst>
          </p:cNvPr>
          <p:cNvSpPr>
            <a:spLocks noGrp="1"/>
          </p:cNvSpPr>
          <p:nvPr>
            <p:ph type="sldNum" sz="quarter" idx="12"/>
          </p:nvPr>
        </p:nvSpPr>
        <p:spPr/>
        <p:txBody>
          <a:bodyPr/>
          <a:lstStyle/>
          <a:p>
            <a:fld id="{3D2FF385-0E45-40CF-9492-9308569F1CAC}" type="slidenum">
              <a:rPr lang="en-GB" smtClean="0"/>
              <a:t>‹#›</a:t>
            </a:fld>
            <a:endParaRPr lang="en-GB"/>
          </a:p>
        </p:txBody>
      </p:sp>
    </p:spTree>
    <p:extLst>
      <p:ext uri="{BB962C8B-B14F-4D97-AF65-F5344CB8AC3E}">
        <p14:creationId xmlns:p14="http://schemas.microsoft.com/office/powerpoint/2010/main" val="32183370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E44C7-34AF-E98B-4E97-ADD92FA7659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2AEBD4F-0D3B-0E24-BF79-0D4842827D0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F97CD93C-5191-702D-A46F-5A19C7B6E31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736B6F96-B06C-6465-8627-FCF7F1835E0B}"/>
              </a:ext>
            </a:extLst>
          </p:cNvPr>
          <p:cNvSpPr>
            <a:spLocks noGrp="1"/>
          </p:cNvSpPr>
          <p:nvPr>
            <p:ph type="dt" sz="half" idx="10"/>
          </p:nvPr>
        </p:nvSpPr>
        <p:spPr/>
        <p:txBody>
          <a:bodyPr/>
          <a:lstStyle/>
          <a:p>
            <a:fld id="{98841EDC-0307-4D9F-9B59-E528A3A996E2}" type="datetimeFigureOut">
              <a:rPr lang="en-GB" smtClean="0"/>
              <a:t>27/06/2025</a:t>
            </a:fld>
            <a:endParaRPr lang="en-GB"/>
          </a:p>
        </p:txBody>
      </p:sp>
      <p:sp>
        <p:nvSpPr>
          <p:cNvPr id="6" name="Footer Placeholder 5">
            <a:extLst>
              <a:ext uri="{FF2B5EF4-FFF2-40B4-BE49-F238E27FC236}">
                <a16:creationId xmlns:a16="http://schemas.microsoft.com/office/drawing/2014/main" id="{2A1C5168-22EF-B2BD-E101-9AA78F2C71F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FF0E3DB-D930-46C8-BBE0-58AE7B73FE7A}"/>
              </a:ext>
            </a:extLst>
          </p:cNvPr>
          <p:cNvSpPr>
            <a:spLocks noGrp="1"/>
          </p:cNvSpPr>
          <p:nvPr>
            <p:ph type="sldNum" sz="quarter" idx="12"/>
          </p:nvPr>
        </p:nvSpPr>
        <p:spPr/>
        <p:txBody>
          <a:bodyPr/>
          <a:lstStyle/>
          <a:p>
            <a:fld id="{3D2FF385-0E45-40CF-9492-9308569F1CAC}" type="slidenum">
              <a:rPr lang="en-GB" smtClean="0"/>
              <a:t>‹#›</a:t>
            </a:fld>
            <a:endParaRPr lang="en-GB"/>
          </a:p>
        </p:txBody>
      </p:sp>
    </p:spTree>
    <p:extLst>
      <p:ext uri="{BB962C8B-B14F-4D97-AF65-F5344CB8AC3E}">
        <p14:creationId xmlns:p14="http://schemas.microsoft.com/office/powerpoint/2010/main" val="7666753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A53C49-A7DE-9FD0-32CB-0EDCC4497BB8}"/>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2372806-0852-C69D-A1C3-EFF695E2ED9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C74E41D-30E5-29C2-50D3-FED5CF3F58F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C67A48CB-22EB-6247-3A27-7817C3B3F06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60EBB01-22F6-689E-CD81-AD4F74A6095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B9DE0845-6BF1-D6CF-215A-D446025C16BA}"/>
              </a:ext>
            </a:extLst>
          </p:cNvPr>
          <p:cNvSpPr>
            <a:spLocks noGrp="1"/>
          </p:cNvSpPr>
          <p:nvPr>
            <p:ph type="dt" sz="half" idx="10"/>
          </p:nvPr>
        </p:nvSpPr>
        <p:spPr/>
        <p:txBody>
          <a:bodyPr/>
          <a:lstStyle/>
          <a:p>
            <a:fld id="{98841EDC-0307-4D9F-9B59-E528A3A996E2}" type="datetimeFigureOut">
              <a:rPr lang="en-GB" smtClean="0"/>
              <a:t>27/06/2025</a:t>
            </a:fld>
            <a:endParaRPr lang="en-GB"/>
          </a:p>
        </p:txBody>
      </p:sp>
      <p:sp>
        <p:nvSpPr>
          <p:cNvPr id="8" name="Footer Placeholder 7">
            <a:extLst>
              <a:ext uri="{FF2B5EF4-FFF2-40B4-BE49-F238E27FC236}">
                <a16:creationId xmlns:a16="http://schemas.microsoft.com/office/drawing/2014/main" id="{BA5BC50C-2165-15B3-CB5F-75C5341AD3A6}"/>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701C38F4-3DBE-3A5B-3FCF-9DEE3D5DE1E7}"/>
              </a:ext>
            </a:extLst>
          </p:cNvPr>
          <p:cNvSpPr>
            <a:spLocks noGrp="1"/>
          </p:cNvSpPr>
          <p:nvPr>
            <p:ph type="sldNum" sz="quarter" idx="12"/>
          </p:nvPr>
        </p:nvSpPr>
        <p:spPr/>
        <p:txBody>
          <a:bodyPr/>
          <a:lstStyle/>
          <a:p>
            <a:fld id="{3D2FF385-0E45-40CF-9492-9308569F1CAC}" type="slidenum">
              <a:rPr lang="en-GB" smtClean="0"/>
              <a:t>‹#›</a:t>
            </a:fld>
            <a:endParaRPr lang="en-GB"/>
          </a:p>
        </p:txBody>
      </p:sp>
    </p:spTree>
    <p:extLst>
      <p:ext uri="{BB962C8B-B14F-4D97-AF65-F5344CB8AC3E}">
        <p14:creationId xmlns:p14="http://schemas.microsoft.com/office/powerpoint/2010/main" val="25476170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E055B7-19F5-9C75-E0D0-CD3A9FB1A969}"/>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E712A8E1-8FDB-7B97-A016-67683B935756}"/>
              </a:ext>
            </a:extLst>
          </p:cNvPr>
          <p:cNvSpPr>
            <a:spLocks noGrp="1"/>
          </p:cNvSpPr>
          <p:nvPr>
            <p:ph type="dt" sz="half" idx="10"/>
          </p:nvPr>
        </p:nvSpPr>
        <p:spPr/>
        <p:txBody>
          <a:bodyPr/>
          <a:lstStyle/>
          <a:p>
            <a:fld id="{98841EDC-0307-4D9F-9B59-E528A3A996E2}" type="datetimeFigureOut">
              <a:rPr lang="en-GB" smtClean="0"/>
              <a:t>27/06/2025</a:t>
            </a:fld>
            <a:endParaRPr lang="en-GB"/>
          </a:p>
        </p:txBody>
      </p:sp>
      <p:sp>
        <p:nvSpPr>
          <p:cNvPr id="4" name="Footer Placeholder 3">
            <a:extLst>
              <a:ext uri="{FF2B5EF4-FFF2-40B4-BE49-F238E27FC236}">
                <a16:creationId xmlns:a16="http://schemas.microsoft.com/office/drawing/2014/main" id="{F56120E4-189E-64CD-30B4-0479E18676D2}"/>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A0E946B5-69FB-B9DF-B124-8D5815C575E3}"/>
              </a:ext>
            </a:extLst>
          </p:cNvPr>
          <p:cNvSpPr>
            <a:spLocks noGrp="1"/>
          </p:cNvSpPr>
          <p:nvPr>
            <p:ph type="sldNum" sz="quarter" idx="12"/>
          </p:nvPr>
        </p:nvSpPr>
        <p:spPr/>
        <p:txBody>
          <a:bodyPr/>
          <a:lstStyle/>
          <a:p>
            <a:fld id="{3D2FF385-0E45-40CF-9492-9308569F1CAC}" type="slidenum">
              <a:rPr lang="en-GB" smtClean="0"/>
              <a:t>‹#›</a:t>
            </a:fld>
            <a:endParaRPr lang="en-GB"/>
          </a:p>
        </p:txBody>
      </p:sp>
    </p:spTree>
    <p:extLst>
      <p:ext uri="{BB962C8B-B14F-4D97-AF65-F5344CB8AC3E}">
        <p14:creationId xmlns:p14="http://schemas.microsoft.com/office/powerpoint/2010/main" val="2484550224"/>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02A2AE0-C234-E413-8865-35F8B862027C}"/>
              </a:ext>
            </a:extLst>
          </p:cNvPr>
          <p:cNvSpPr>
            <a:spLocks noGrp="1"/>
          </p:cNvSpPr>
          <p:nvPr>
            <p:ph type="dt" sz="half" idx="10"/>
          </p:nvPr>
        </p:nvSpPr>
        <p:spPr/>
        <p:txBody>
          <a:bodyPr/>
          <a:lstStyle/>
          <a:p>
            <a:fld id="{98841EDC-0307-4D9F-9B59-E528A3A996E2}" type="datetimeFigureOut">
              <a:rPr lang="en-GB" smtClean="0"/>
              <a:t>27/06/2025</a:t>
            </a:fld>
            <a:endParaRPr lang="en-GB"/>
          </a:p>
        </p:txBody>
      </p:sp>
      <p:sp>
        <p:nvSpPr>
          <p:cNvPr id="3" name="Footer Placeholder 2">
            <a:extLst>
              <a:ext uri="{FF2B5EF4-FFF2-40B4-BE49-F238E27FC236}">
                <a16:creationId xmlns:a16="http://schemas.microsoft.com/office/drawing/2014/main" id="{F30A2A15-C5D0-5CCE-071F-09D5D00D55B8}"/>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662D02E4-9895-0CA4-CE58-67EBCA321B79}"/>
              </a:ext>
            </a:extLst>
          </p:cNvPr>
          <p:cNvSpPr>
            <a:spLocks noGrp="1"/>
          </p:cNvSpPr>
          <p:nvPr>
            <p:ph type="sldNum" sz="quarter" idx="12"/>
          </p:nvPr>
        </p:nvSpPr>
        <p:spPr/>
        <p:txBody>
          <a:bodyPr/>
          <a:lstStyle/>
          <a:p>
            <a:fld id="{3D2FF385-0E45-40CF-9492-9308569F1CAC}" type="slidenum">
              <a:rPr lang="en-GB" smtClean="0"/>
              <a:t>‹#›</a:t>
            </a:fld>
            <a:endParaRPr lang="en-GB"/>
          </a:p>
        </p:txBody>
      </p:sp>
    </p:spTree>
    <p:extLst>
      <p:ext uri="{BB962C8B-B14F-4D97-AF65-F5344CB8AC3E}">
        <p14:creationId xmlns:p14="http://schemas.microsoft.com/office/powerpoint/2010/main" val="3625582385"/>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E77D1F-BBCF-A487-2FC2-5A86160B854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E6D9B43D-85ED-2E9D-E534-EBCA0DE46EC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0E854CB9-3952-71D2-82F2-FE5EE781C98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FD0AE88-4255-1CB7-0B7D-E53B117A24AE}"/>
              </a:ext>
            </a:extLst>
          </p:cNvPr>
          <p:cNvSpPr>
            <a:spLocks noGrp="1"/>
          </p:cNvSpPr>
          <p:nvPr>
            <p:ph type="dt" sz="half" idx="10"/>
          </p:nvPr>
        </p:nvSpPr>
        <p:spPr/>
        <p:txBody>
          <a:bodyPr/>
          <a:lstStyle/>
          <a:p>
            <a:fld id="{98841EDC-0307-4D9F-9B59-E528A3A996E2}" type="datetimeFigureOut">
              <a:rPr lang="en-GB" smtClean="0"/>
              <a:t>27/06/2025</a:t>
            </a:fld>
            <a:endParaRPr lang="en-GB"/>
          </a:p>
        </p:txBody>
      </p:sp>
      <p:sp>
        <p:nvSpPr>
          <p:cNvPr id="6" name="Footer Placeholder 5">
            <a:extLst>
              <a:ext uri="{FF2B5EF4-FFF2-40B4-BE49-F238E27FC236}">
                <a16:creationId xmlns:a16="http://schemas.microsoft.com/office/drawing/2014/main" id="{F02AC080-9816-1959-B84F-AEC33EFCD69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E0EA148-63FA-5781-8465-7CE68C61B2B3}"/>
              </a:ext>
            </a:extLst>
          </p:cNvPr>
          <p:cNvSpPr>
            <a:spLocks noGrp="1"/>
          </p:cNvSpPr>
          <p:nvPr>
            <p:ph type="sldNum" sz="quarter" idx="12"/>
          </p:nvPr>
        </p:nvSpPr>
        <p:spPr/>
        <p:txBody>
          <a:bodyPr/>
          <a:lstStyle/>
          <a:p>
            <a:fld id="{3D2FF385-0E45-40CF-9492-9308569F1CAC}" type="slidenum">
              <a:rPr lang="en-GB" smtClean="0"/>
              <a:t>‹#›</a:t>
            </a:fld>
            <a:endParaRPr lang="en-GB"/>
          </a:p>
        </p:txBody>
      </p:sp>
    </p:spTree>
    <p:extLst>
      <p:ext uri="{BB962C8B-B14F-4D97-AF65-F5344CB8AC3E}">
        <p14:creationId xmlns:p14="http://schemas.microsoft.com/office/powerpoint/2010/main" val="10180584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1E335-2326-1600-B402-90BCD4918FC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90C8522-F3D2-3361-3913-D30C4291D4A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54CF133C-1AF6-C609-2FAD-0A5697C3071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447CB86-469F-31BE-FDB5-0BF41F1C9586}"/>
              </a:ext>
            </a:extLst>
          </p:cNvPr>
          <p:cNvSpPr>
            <a:spLocks noGrp="1"/>
          </p:cNvSpPr>
          <p:nvPr>
            <p:ph type="dt" sz="half" idx="10"/>
          </p:nvPr>
        </p:nvSpPr>
        <p:spPr/>
        <p:txBody>
          <a:bodyPr/>
          <a:lstStyle/>
          <a:p>
            <a:fld id="{98841EDC-0307-4D9F-9B59-E528A3A996E2}" type="datetimeFigureOut">
              <a:rPr lang="en-GB" smtClean="0"/>
              <a:t>27/06/2025</a:t>
            </a:fld>
            <a:endParaRPr lang="en-GB"/>
          </a:p>
        </p:txBody>
      </p:sp>
      <p:sp>
        <p:nvSpPr>
          <p:cNvPr id="6" name="Footer Placeholder 5">
            <a:extLst>
              <a:ext uri="{FF2B5EF4-FFF2-40B4-BE49-F238E27FC236}">
                <a16:creationId xmlns:a16="http://schemas.microsoft.com/office/drawing/2014/main" id="{31501FC6-CEE1-6A9B-38AF-7C55B027617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13F28D3-1E82-3D59-C2EC-7CF58B2A21A6}"/>
              </a:ext>
            </a:extLst>
          </p:cNvPr>
          <p:cNvSpPr>
            <a:spLocks noGrp="1"/>
          </p:cNvSpPr>
          <p:nvPr>
            <p:ph type="sldNum" sz="quarter" idx="12"/>
          </p:nvPr>
        </p:nvSpPr>
        <p:spPr/>
        <p:txBody>
          <a:bodyPr/>
          <a:lstStyle/>
          <a:p>
            <a:fld id="{3D2FF385-0E45-40CF-9492-9308569F1CAC}" type="slidenum">
              <a:rPr lang="en-GB" smtClean="0"/>
              <a:t>‹#›</a:t>
            </a:fld>
            <a:endParaRPr lang="en-GB"/>
          </a:p>
        </p:txBody>
      </p:sp>
    </p:spTree>
    <p:extLst>
      <p:ext uri="{BB962C8B-B14F-4D97-AF65-F5344CB8AC3E}">
        <p14:creationId xmlns:p14="http://schemas.microsoft.com/office/powerpoint/2010/main" val="18740904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765EC-79F3-2A41-F703-055CD6483710}"/>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F2830F0-05D7-737A-59F6-27B954EF8D2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B854089-3451-19EA-EAF0-B37857312CEB}"/>
              </a:ext>
            </a:extLst>
          </p:cNvPr>
          <p:cNvSpPr>
            <a:spLocks noGrp="1"/>
          </p:cNvSpPr>
          <p:nvPr>
            <p:ph type="dt" sz="half" idx="10"/>
          </p:nvPr>
        </p:nvSpPr>
        <p:spPr/>
        <p:txBody>
          <a:bodyPr/>
          <a:lstStyle/>
          <a:p>
            <a:fld id="{98841EDC-0307-4D9F-9B59-E528A3A996E2}" type="datetimeFigureOut">
              <a:rPr lang="en-GB" smtClean="0"/>
              <a:t>27/06/2025</a:t>
            </a:fld>
            <a:endParaRPr lang="en-GB"/>
          </a:p>
        </p:txBody>
      </p:sp>
      <p:sp>
        <p:nvSpPr>
          <p:cNvPr id="5" name="Footer Placeholder 4">
            <a:extLst>
              <a:ext uri="{FF2B5EF4-FFF2-40B4-BE49-F238E27FC236}">
                <a16:creationId xmlns:a16="http://schemas.microsoft.com/office/drawing/2014/main" id="{0886E7C0-C2A7-313F-4EAE-37BB2828C61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E15FF2F-BB7A-C2F7-F18C-68973BE25F04}"/>
              </a:ext>
            </a:extLst>
          </p:cNvPr>
          <p:cNvSpPr>
            <a:spLocks noGrp="1"/>
          </p:cNvSpPr>
          <p:nvPr>
            <p:ph type="sldNum" sz="quarter" idx="12"/>
          </p:nvPr>
        </p:nvSpPr>
        <p:spPr/>
        <p:txBody>
          <a:bodyPr/>
          <a:lstStyle/>
          <a:p>
            <a:fld id="{3D2FF385-0E45-40CF-9492-9308569F1CAC}" type="slidenum">
              <a:rPr lang="en-GB" smtClean="0"/>
              <a:t>‹#›</a:t>
            </a:fld>
            <a:endParaRPr lang="en-GB"/>
          </a:p>
        </p:txBody>
      </p:sp>
    </p:spTree>
    <p:extLst>
      <p:ext uri="{BB962C8B-B14F-4D97-AF65-F5344CB8AC3E}">
        <p14:creationId xmlns:p14="http://schemas.microsoft.com/office/powerpoint/2010/main" val="18013245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2DE8754-A135-538B-D385-09B5FF233BE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066D5CE-10B5-F188-E8E9-3BA7C3B8A87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EBD4BEF-F769-52D3-FA20-166F6C7E5234}"/>
              </a:ext>
            </a:extLst>
          </p:cNvPr>
          <p:cNvSpPr>
            <a:spLocks noGrp="1"/>
          </p:cNvSpPr>
          <p:nvPr>
            <p:ph type="dt" sz="half" idx="10"/>
          </p:nvPr>
        </p:nvSpPr>
        <p:spPr/>
        <p:txBody>
          <a:bodyPr/>
          <a:lstStyle/>
          <a:p>
            <a:fld id="{98841EDC-0307-4D9F-9B59-E528A3A996E2}" type="datetimeFigureOut">
              <a:rPr lang="en-GB" smtClean="0"/>
              <a:t>27/06/2025</a:t>
            </a:fld>
            <a:endParaRPr lang="en-GB"/>
          </a:p>
        </p:txBody>
      </p:sp>
      <p:sp>
        <p:nvSpPr>
          <p:cNvPr id="5" name="Footer Placeholder 4">
            <a:extLst>
              <a:ext uri="{FF2B5EF4-FFF2-40B4-BE49-F238E27FC236}">
                <a16:creationId xmlns:a16="http://schemas.microsoft.com/office/drawing/2014/main" id="{AAC2E3D3-81A1-33A9-9746-BC0F21C195E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C3E3C23-1E32-27F3-1B24-8FA1C44B51CC}"/>
              </a:ext>
            </a:extLst>
          </p:cNvPr>
          <p:cNvSpPr>
            <a:spLocks noGrp="1"/>
          </p:cNvSpPr>
          <p:nvPr>
            <p:ph type="sldNum" sz="quarter" idx="12"/>
          </p:nvPr>
        </p:nvSpPr>
        <p:spPr/>
        <p:txBody>
          <a:bodyPr/>
          <a:lstStyle/>
          <a:p>
            <a:fld id="{3D2FF385-0E45-40CF-9492-9308569F1CAC}" type="slidenum">
              <a:rPr lang="en-GB" smtClean="0"/>
              <a:t>‹#›</a:t>
            </a:fld>
            <a:endParaRPr lang="en-GB"/>
          </a:p>
        </p:txBody>
      </p:sp>
    </p:spTree>
    <p:extLst>
      <p:ext uri="{BB962C8B-B14F-4D97-AF65-F5344CB8AC3E}">
        <p14:creationId xmlns:p14="http://schemas.microsoft.com/office/powerpoint/2010/main" val="7943426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oleObject" Target="../embeddings/oleObject1.bin"/></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2E2D75"/>
        </a:solidFill>
        <a:effectLst/>
      </p:bgPr>
    </p:bg>
    <p:spTree>
      <p:nvGrpSpPr>
        <p:cNvPr id="1" name=""/>
        <p:cNvGrpSpPr/>
        <p:nvPr/>
      </p:nvGrpSpPr>
      <p:grpSpPr>
        <a:xfrm>
          <a:off x="0" y="0"/>
          <a:ext cx="0" cy="0"/>
          <a:chOff x="0" y="0"/>
          <a:chExt cx="0" cy="0"/>
        </a:xfrm>
      </p:grpSpPr>
      <p:graphicFrame>
        <p:nvGraphicFramePr>
          <p:cNvPr id="12" name="think-cell data - do not delete" hidden="1">
            <a:extLst>
              <a:ext uri="{FF2B5EF4-FFF2-40B4-BE49-F238E27FC236}">
                <a16:creationId xmlns:a16="http://schemas.microsoft.com/office/drawing/2014/main" id="{B430B7FF-831D-0063-2D57-79C2DDC182F7}"/>
              </a:ext>
            </a:extLst>
          </p:cNvPr>
          <p:cNvGraphicFramePr>
            <a:graphicFrameLocks noChangeAspect="1"/>
          </p:cNvGraphicFramePr>
          <p:nvPr userDrawn="1">
            <p:custDataLst>
              <p:tags r:id="rId13"/>
            </p:custDataLst>
            <p:extLst>
              <p:ext uri="{D42A27DB-BD31-4B8C-83A1-F6EECF244321}">
                <p14:modId xmlns:p14="http://schemas.microsoft.com/office/powerpoint/2010/main" val="175516098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4" imgW="473" imgH="473" progId="TCLayout.ActiveDocument.1">
                  <p:embed/>
                </p:oleObj>
              </mc:Choice>
              <mc:Fallback>
                <p:oleObj name="think-cell Slide" r:id="rId14" imgW="473" imgH="473" progId="TCLayout.ActiveDocument.1">
                  <p:embed/>
                  <p:pic>
                    <p:nvPicPr>
                      <p:cNvPr id="12" name="think-cell data - do not delete" hidden="1">
                        <a:extLst>
                          <a:ext uri="{FF2B5EF4-FFF2-40B4-BE49-F238E27FC236}">
                            <a16:creationId xmlns:a16="http://schemas.microsoft.com/office/drawing/2014/main" id="{B430B7FF-831D-0063-2D57-79C2DDC182F7}"/>
                          </a:ext>
                        </a:extLst>
                      </p:cNvPr>
                      <p:cNvPicPr/>
                      <p:nvPr/>
                    </p:nvPicPr>
                    <p:blipFill>
                      <a:blip r:embed="rId15"/>
                      <a:stretch>
                        <a:fillRect/>
                      </a:stretch>
                    </p:blipFill>
                    <p:spPr>
                      <a:xfrm>
                        <a:off x="1588" y="1588"/>
                        <a:ext cx="1588" cy="1588"/>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61A28C19-EEBF-B51C-E87B-A9629890B275}"/>
              </a:ext>
            </a:extLst>
          </p:cNvPr>
          <p:cNvSpPr>
            <a:spLocks noGrp="1"/>
          </p:cNvSpPr>
          <p:nvPr>
            <p:ph type="title"/>
          </p:nvPr>
        </p:nvSpPr>
        <p:spPr>
          <a:xfrm>
            <a:off x="838200" y="365125"/>
            <a:ext cx="10515600" cy="1325563"/>
          </a:xfrm>
          <a:prstGeom prst="rect">
            <a:avLst/>
          </a:prstGeom>
        </p:spPr>
        <p:txBody>
          <a:bodyPr vert="horz" wrap="square" lIns="0" tIns="0" rIns="0" bIns="0" rtlCol="0" anchor="t" anchorCtr="0">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18FBA25-12E7-997D-6A85-8120E91208AD}"/>
              </a:ext>
            </a:extLst>
          </p:cNvPr>
          <p:cNvSpPr>
            <a:spLocks noGrp="1"/>
          </p:cNvSpPr>
          <p:nvPr>
            <p:ph type="body" idx="1"/>
          </p:nvPr>
        </p:nvSpPr>
        <p:spPr>
          <a:xfrm>
            <a:off x="838200" y="1825625"/>
            <a:ext cx="10515600" cy="4351338"/>
          </a:xfrm>
          <a:prstGeom prst="rect">
            <a:avLst/>
          </a:prstGeom>
        </p:spPr>
        <p:txBody>
          <a:bodyPr vert="horz" wrap="square" lIns="0" tIns="0" rIns="0" bIns="0" rtlCol="0" anchor="t" anchorCtr="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4545E8C-87E0-9C09-B7E9-87B323A5ED14}"/>
              </a:ext>
            </a:extLst>
          </p:cNvPr>
          <p:cNvSpPr>
            <a:spLocks noGrp="1"/>
          </p:cNvSpPr>
          <p:nvPr>
            <p:ph type="dt" sz="half" idx="2"/>
          </p:nvPr>
        </p:nvSpPr>
        <p:spPr>
          <a:xfrm>
            <a:off x="838200" y="6356350"/>
            <a:ext cx="2743200" cy="365125"/>
          </a:xfrm>
          <a:prstGeom prst="rect">
            <a:avLst/>
          </a:prstGeom>
        </p:spPr>
        <p:txBody>
          <a:bodyPr vert="horz" wrap="square" lIns="91440" tIns="45720" rIns="91440" bIns="45720" rtlCol="0" anchor="t" anchorCtr="0">
            <a:noAutofit/>
          </a:bodyPr>
          <a:lstStyle>
            <a:lvl1pPr algn="l">
              <a:defRPr sz="1200">
                <a:solidFill>
                  <a:schemeClr val="tx1">
                    <a:tint val="75000"/>
                  </a:schemeClr>
                </a:solidFill>
                <a:latin typeface="Poppins" pitchFamily="2" charset="77"/>
                <a:cs typeface="Poppins" pitchFamily="2" charset="77"/>
              </a:defRPr>
            </a:lvl1pPr>
          </a:lstStyle>
          <a:p>
            <a:fld id="{98841EDC-0307-4D9F-9B59-E528A3A996E2}" type="datetimeFigureOut">
              <a:rPr lang="en-GB" smtClean="0"/>
              <a:pPr/>
              <a:t>27/06/2025</a:t>
            </a:fld>
            <a:endParaRPr lang="en-GB"/>
          </a:p>
        </p:txBody>
      </p:sp>
      <p:sp>
        <p:nvSpPr>
          <p:cNvPr id="5" name="Footer Placeholder 4">
            <a:extLst>
              <a:ext uri="{FF2B5EF4-FFF2-40B4-BE49-F238E27FC236}">
                <a16:creationId xmlns:a16="http://schemas.microsoft.com/office/drawing/2014/main" id="{0F622E36-FC90-2D3A-141A-07D0EEB5BAD4}"/>
              </a:ext>
            </a:extLst>
          </p:cNvPr>
          <p:cNvSpPr>
            <a:spLocks noGrp="1"/>
          </p:cNvSpPr>
          <p:nvPr>
            <p:ph type="ftr" sz="quarter" idx="3"/>
          </p:nvPr>
        </p:nvSpPr>
        <p:spPr>
          <a:xfrm>
            <a:off x="4038600" y="6356350"/>
            <a:ext cx="4114800" cy="365125"/>
          </a:xfrm>
          <a:prstGeom prst="rect">
            <a:avLst/>
          </a:prstGeom>
        </p:spPr>
        <p:txBody>
          <a:bodyPr vert="horz" wrap="square" lIns="91440" tIns="45720" rIns="91440" bIns="45720" rtlCol="0" anchor="t" anchorCtr="0">
            <a:noAutofit/>
          </a:bodyPr>
          <a:lstStyle>
            <a:lvl1pPr algn="ctr">
              <a:defRPr sz="1200">
                <a:solidFill>
                  <a:schemeClr val="tx1">
                    <a:tint val="75000"/>
                  </a:schemeClr>
                </a:solidFill>
                <a:latin typeface="Poppins" pitchFamily="2" charset="77"/>
                <a:cs typeface="Poppins" pitchFamily="2" charset="77"/>
              </a:defRPr>
            </a:lvl1pPr>
          </a:lstStyle>
          <a:p>
            <a:endParaRPr lang="en-GB"/>
          </a:p>
        </p:txBody>
      </p:sp>
      <p:sp>
        <p:nvSpPr>
          <p:cNvPr id="6" name="Slide Number Placeholder 5">
            <a:extLst>
              <a:ext uri="{FF2B5EF4-FFF2-40B4-BE49-F238E27FC236}">
                <a16:creationId xmlns:a16="http://schemas.microsoft.com/office/drawing/2014/main" id="{449B16F3-99EB-EAAE-D749-B7773C958A0E}"/>
              </a:ext>
            </a:extLst>
          </p:cNvPr>
          <p:cNvSpPr>
            <a:spLocks noGrp="1"/>
          </p:cNvSpPr>
          <p:nvPr>
            <p:ph type="sldNum" sz="quarter" idx="4"/>
          </p:nvPr>
        </p:nvSpPr>
        <p:spPr>
          <a:xfrm>
            <a:off x="8610600" y="6356350"/>
            <a:ext cx="2743200" cy="365125"/>
          </a:xfrm>
          <a:prstGeom prst="rect">
            <a:avLst/>
          </a:prstGeom>
        </p:spPr>
        <p:txBody>
          <a:bodyPr vert="horz" wrap="square" lIns="91440" tIns="45720" rIns="91440" bIns="45720" rtlCol="0" anchor="t" anchorCtr="0">
            <a:noAutofit/>
          </a:bodyPr>
          <a:lstStyle>
            <a:lvl1pPr algn="r">
              <a:defRPr sz="1200">
                <a:solidFill>
                  <a:schemeClr val="tx1">
                    <a:tint val="75000"/>
                  </a:schemeClr>
                </a:solidFill>
                <a:latin typeface="Poppins" pitchFamily="2" charset="77"/>
                <a:cs typeface="Poppins" pitchFamily="2" charset="77"/>
              </a:defRPr>
            </a:lvl1pPr>
          </a:lstStyle>
          <a:p>
            <a:fld id="{3D2FF385-0E45-40CF-9492-9308569F1CAC}" type="slidenum">
              <a:rPr lang="en-GB" smtClean="0"/>
              <a:pPr/>
              <a:t>‹#›</a:t>
            </a:fld>
            <a:endParaRPr lang="en-GB"/>
          </a:p>
        </p:txBody>
      </p:sp>
    </p:spTree>
    <p:extLst>
      <p:ext uri="{BB962C8B-B14F-4D97-AF65-F5344CB8AC3E}">
        <p14:creationId xmlns:p14="http://schemas.microsoft.com/office/powerpoint/2010/main" val="28563471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3600" b="1" i="0" kern="1200">
          <a:solidFill>
            <a:schemeClr val="tx1"/>
          </a:solidFill>
          <a:latin typeface="Poppins" pitchFamily="2" charset="77"/>
          <a:ea typeface="+mj-ea"/>
          <a:cs typeface="Poppins" pitchFamily="2" charset="77"/>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Poppins" pitchFamily="2" charset="77"/>
          <a:ea typeface="+mn-ea"/>
          <a:cs typeface="Poppins" pitchFamily="2"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Poppins" pitchFamily="2" charset="77"/>
          <a:ea typeface="+mn-ea"/>
          <a:cs typeface="Poppins" pitchFamily="2" charset="77"/>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Poppins" pitchFamily="2" charset="77"/>
          <a:ea typeface="+mn-ea"/>
          <a:cs typeface="Poppins" pitchFamily="2" charset="77"/>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oppins" pitchFamily="2" charset="77"/>
          <a:ea typeface="+mn-ea"/>
          <a:cs typeface="Poppins" pitchFamily="2" charset="77"/>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userDrawn="1">
          <p15:clr>
            <a:srgbClr val="F26B43"/>
          </p15:clr>
        </p15:guide>
        <p15:guide id="2" pos="7680" userDrawn="1">
          <p15:clr>
            <a:srgbClr val="F26B43"/>
          </p15:clr>
        </p15:guide>
        <p15:guide id="3" pos="504" userDrawn="1">
          <p15:clr>
            <a:srgbClr val="F26B43"/>
          </p15:clr>
        </p15:guide>
        <p15:guide id="4" pos="2064" userDrawn="1">
          <p15:clr>
            <a:srgbClr val="F26B43"/>
          </p15:clr>
        </p15:guide>
        <p15:guide id="5" pos="2208" userDrawn="1">
          <p15:clr>
            <a:srgbClr val="F26B43"/>
          </p15:clr>
        </p15:guide>
        <p15:guide id="6" pos="3768" userDrawn="1">
          <p15:clr>
            <a:srgbClr val="F26B43"/>
          </p15:clr>
        </p15:guide>
        <p15:guide id="7" pos="3912" userDrawn="1">
          <p15:clr>
            <a:srgbClr val="F26B43"/>
          </p15:clr>
        </p15:guide>
        <p15:guide id="8" pos="5472" userDrawn="1">
          <p15:clr>
            <a:srgbClr val="F26B43"/>
          </p15:clr>
        </p15:guide>
        <p15:guide id="9" pos="5616" userDrawn="1">
          <p15:clr>
            <a:srgbClr val="F26B43"/>
          </p15:clr>
        </p15:guide>
        <p15:guide id="10" pos="7176" userDrawn="1">
          <p15:clr>
            <a:srgbClr val="F26B43"/>
          </p15:clr>
        </p15:guide>
        <p15:guide id="11" orient="horz" userDrawn="1">
          <p15:clr>
            <a:srgbClr val="F26B43"/>
          </p15:clr>
        </p15:guide>
        <p15:guide id="12" orient="horz" pos="4320" userDrawn="1">
          <p15:clr>
            <a:srgbClr val="F26B43"/>
          </p15:clr>
        </p15:guide>
        <p15:guide id="13" orient="horz" pos="360" userDrawn="1">
          <p15:clr>
            <a:srgbClr val="F26B43"/>
          </p15:clr>
        </p15:guide>
        <p15:guide id="14" orient="horz" pos="3960" userDrawn="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notesSlide" Target="../notesSlides/notesSlide1.xml"/><Relationship Id="rId7"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ags" Target="../tags/tag3.xml"/><Relationship Id="rId6" Type="http://schemas.openxmlformats.org/officeDocument/2006/relationships/image" Target="../media/image2.png"/><Relationship Id="rId5" Type="http://schemas.openxmlformats.org/officeDocument/2006/relationships/image" Target="../media/image1.emf"/><Relationship Id="rId4" Type="http://schemas.openxmlformats.org/officeDocument/2006/relationships/oleObject" Target="../embeddings/oleObject2.bin"/></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6.xml"/><Relationship Id="rId1" Type="http://schemas.openxmlformats.org/officeDocument/2006/relationships/tags" Target="../tags/tag4.xml"/><Relationship Id="rId5" Type="http://schemas.openxmlformats.org/officeDocument/2006/relationships/image" Target="../media/image1.emf"/><Relationship Id="rId4" Type="http://schemas.openxmlformats.org/officeDocument/2006/relationships/oleObject" Target="../embeddings/oleObject3.bin"/></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5.xml"/><Relationship Id="rId6" Type="http://schemas.openxmlformats.org/officeDocument/2006/relationships/image" Target="../media/image5.png"/><Relationship Id="rId5" Type="http://schemas.openxmlformats.org/officeDocument/2006/relationships/image" Target="../media/image1.emf"/><Relationship Id="rId4" Type="http://schemas.openxmlformats.org/officeDocument/2006/relationships/oleObject" Target="../embeddings/oleObject4.bin"/></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6.xml"/><Relationship Id="rId1" Type="http://schemas.openxmlformats.org/officeDocument/2006/relationships/tags" Target="../tags/tag6.xml"/><Relationship Id="rId5" Type="http://schemas.openxmlformats.org/officeDocument/2006/relationships/image" Target="../media/image1.emf"/><Relationship Id="rId4" Type="http://schemas.openxmlformats.org/officeDocument/2006/relationships/oleObject" Target="../embeddings/oleObject5.bin"/></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86518D19-61C0-606B-0B54-E8447133D0E8}"/>
              </a:ext>
            </a:extLst>
          </p:cNvPr>
          <p:cNvGraphicFramePr>
            <a:graphicFrameLocks noChangeAspect="1"/>
          </p:cNvGraphicFramePr>
          <p:nvPr>
            <p:custDataLst>
              <p:tags r:id="rId1"/>
            </p:custDataLst>
            <p:extLst>
              <p:ext uri="{D42A27DB-BD31-4B8C-83A1-F6EECF244321}">
                <p14:modId xmlns:p14="http://schemas.microsoft.com/office/powerpoint/2010/main" val="364635630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73" imgH="473" progId="TCLayout.ActiveDocument.1">
                  <p:embed/>
                </p:oleObj>
              </mc:Choice>
              <mc:Fallback>
                <p:oleObj name="think-cell Slide" r:id="rId4" imgW="473" imgH="473" progId="TCLayout.ActiveDocument.1">
                  <p:embed/>
                  <p:pic>
                    <p:nvPicPr>
                      <p:cNvPr id="5" name="think-cell data - do not delete" hidden="1">
                        <a:extLst>
                          <a:ext uri="{FF2B5EF4-FFF2-40B4-BE49-F238E27FC236}">
                            <a16:creationId xmlns:a16="http://schemas.microsoft.com/office/drawing/2014/main" id="{86518D19-61C0-606B-0B54-E8447133D0E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3" name="Picture 2">
            <a:extLst>
              <a:ext uri="{FF2B5EF4-FFF2-40B4-BE49-F238E27FC236}">
                <a16:creationId xmlns:a16="http://schemas.microsoft.com/office/drawing/2014/main" id="{E3E5DC59-EC80-985E-804E-3F250FC55464}"/>
              </a:ext>
            </a:extLst>
          </p:cNvPr>
          <p:cNvPicPr>
            <a:picLocks noChangeAspect="1"/>
          </p:cNvPicPr>
          <p:nvPr/>
        </p:nvPicPr>
        <p:blipFill>
          <a:blip r:embed="rId6">
            <a:extLst>
              <a:ext uri="{28A0092B-C50C-407E-A947-70E740481C1C}">
                <a14:useLocalDpi xmlns:a14="http://schemas.microsoft.com/office/drawing/2010/main" val="0"/>
              </a:ext>
            </a:extLst>
          </a:blip>
          <a:srcRect l="8" r="8"/>
          <a:stretch/>
        </p:blipFill>
        <p:spPr>
          <a:xfrm>
            <a:off x="0" y="0"/>
            <a:ext cx="12190071" cy="6858000"/>
          </a:xfrm>
          <a:prstGeom prst="rect">
            <a:avLst/>
          </a:prstGeom>
        </p:spPr>
      </p:pic>
      <p:sp>
        <p:nvSpPr>
          <p:cNvPr id="8" name="Title 7">
            <a:extLst>
              <a:ext uri="{FF2B5EF4-FFF2-40B4-BE49-F238E27FC236}">
                <a16:creationId xmlns:a16="http://schemas.microsoft.com/office/drawing/2014/main" id="{229D1C28-3B16-8A49-B64E-2412535734F9}"/>
              </a:ext>
            </a:extLst>
          </p:cNvPr>
          <p:cNvSpPr>
            <a:spLocks noGrp="1"/>
          </p:cNvSpPr>
          <p:nvPr>
            <p:ph type="ctrTitle"/>
          </p:nvPr>
        </p:nvSpPr>
        <p:spPr>
          <a:xfrm>
            <a:off x="800100" y="2178134"/>
            <a:ext cx="6610894" cy="2723250"/>
          </a:xfrm>
          <a:noFill/>
        </p:spPr>
        <p:txBody>
          <a:bodyPr vert="horz" anchor="t"/>
          <a:lstStyle/>
          <a:p>
            <a:pPr algn="l">
              <a:spcAft>
                <a:spcPts val="3600"/>
              </a:spcAft>
            </a:pPr>
            <a:r>
              <a:rPr lang="en-GB" sz="3800" spc="-30">
                <a:solidFill>
                  <a:srgbClr val="2E2D75"/>
                </a:solidFill>
                <a:latin typeface="Poppins SemiBold" pitchFamily="2" charset="77"/>
                <a:cs typeface="Poppins SemiBold" pitchFamily="2" charset="77"/>
              </a:rPr>
              <a:t>Secretariat Accountability Mechanism</a:t>
            </a:r>
            <a:br>
              <a:rPr lang="en-GB" sz="800" spc="-30">
                <a:solidFill>
                  <a:srgbClr val="2E2D75"/>
                </a:solidFill>
                <a:latin typeface="Poppins SemiBold" pitchFamily="2" charset="77"/>
                <a:cs typeface="Poppins SemiBold" pitchFamily="2" charset="77"/>
              </a:rPr>
            </a:br>
            <a:br>
              <a:rPr lang="en-GB" sz="4000">
                <a:solidFill>
                  <a:schemeClr val="bg1"/>
                </a:solidFill>
              </a:rPr>
            </a:br>
            <a:br>
              <a:rPr lang="en-GB" sz="2400">
                <a:solidFill>
                  <a:schemeClr val="accent2"/>
                </a:solidFill>
              </a:rPr>
            </a:br>
            <a:r>
              <a:rPr kumimoji="0" lang="en-GB" sz="2400" u="none" strike="noStrike" kern="1200" cap="none" spc="0" normalizeH="0" baseline="0" noProof="0">
                <a:ln>
                  <a:noFill/>
                </a:ln>
                <a:solidFill>
                  <a:schemeClr val="accent2"/>
                </a:solidFill>
                <a:effectLst/>
                <a:uLnTx/>
                <a:uFillTx/>
                <a:latin typeface="Poppins Light" pitchFamily="2" charset="77"/>
                <a:ea typeface="+mn-ea"/>
                <a:cs typeface="Poppins Light" pitchFamily="2" charset="77"/>
              </a:rPr>
              <a:t>June 2025</a:t>
            </a:r>
            <a:endParaRPr lang="en-US" sz="2400">
              <a:solidFill>
                <a:schemeClr val="accent2"/>
              </a:solidFill>
              <a:latin typeface="Poppins Light" pitchFamily="2" charset="77"/>
              <a:cs typeface="Poppins Light" pitchFamily="2" charset="77"/>
            </a:endParaRPr>
          </a:p>
        </p:txBody>
      </p:sp>
      <p:pic>
        <p:nvPicPr>
          <p:cNvPr id="13" name="Picture 12" descr="A close up of a logo&#10;&#10;Description automatically generated">
            <a:extLst>
              <a:ext uri="{FF2B5EF4-FFF2-40B4-BE49-F238E27FC236}">
                <a16:creationId xmlns:a16="http://schemas.microsoft.com/office/drawing/2014/main" id="{7862D3B2-A4E1-24E9-75ED-9608D4B1320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00100" y="762859"/>
            <a:ext cx="2171700" cy="635000"/>
          </a:xfrm>
          <a:prstGeom prst="rect">
            <a:avLst/>
          </a:prstGeom>
        </p:spPr>
      </p:pic>
      <p:pic>
        <p:nvPicPr>
          <p:cNvPr id="2" name="Picture 1">
            <a:extLst>
              <a:ext uri="{FF2B5EF4-FFF2-40B4-BE49-F238E27FC236}">
                <a16:creationId xmlns:a16="http://schemas.microsoft.com/office/drawing/2014/main" id="{BBD42367-0B68-A9F2-26BC-24F37F8F9928}"/>
              </a:ext>
            </a:extLst>
          </p:cNvPr>
          <p:cNvPicPr>
            <a:picLocks noChangeAspect="1"/>
          </p:cNvPicPr>
          <p:nvPr/>
        </p:nvPicPr>
        <p:blipFill rotWithShape="1">
          <a:blip r:embed="rId8">
            <a:extLst>
              <a:ext uri="{28A0092B-C50C-407E-A947-70E740481C1C}">
                <a14:useLocalDpi xmlns:a14="http://schemas.microsoft.com/office/drawing/2010/main" val="0"/>
              </a:ext>
            </a:extLst>
          </a:blip>
          <a:srcRect l="2086" t="2032" r="31057"/>
          <a:stretch/>
        </p:blipFill>
        <p:spPr>
          <a:xfrm>
            <a:off x="8271785" y="1465817"/>
            <a:ext cx="3434400" cy="3435567"/>
          </a:xfrm>
          <a:prstGeom prst="rect">
            <a:avLst/>
          </a:prstGeom>
        </p:spPr>
      </p:pic>
    </p:spTree>
    <p:extLst>
      <p:ext uri="{BB962C8B-B14F-4D97-AF65-F5344CB8AC3E}">
        <p14:creationId xmlns:p14="http://schemas.microsoft.com/office/powerpoint/2010/main" val="2901998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1D9D72-7DDC-137F-F8BE-DDDD8BE9D132}"/>
            </a:ext>
          </a:extLst>
        </p:cNvPr>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D3E14517-7A1A-1F22-3303-86351CC7E950}"/>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73" imgH="473" progId="TCLayout.ActiveDocument.1">
                  <p:embed/>
                </p:oleObj>
              </mc:Choice>
              <mc:Fallback>
                <p:oleObj name="think-cell Slide" r:id="rId4" imgW="473" imgH="473" progId="TCLayout.ActiveDocument.1">
                  <p:embed/>
                  <p:pic>
                    <p:nvPicPr>
                      <p:cNvPr id="7" name="think-cell data - do not delete" hidden="1">
                        <a:extLst>
                          <a:ext uri="{FF2B5EF4-FFF2-40B4-BE49-F238E27FC236}">
                            <a16:creationId xmlns:a16="http://schemas.microsoft.com/office/drawing/2014/main" id="{D3E14517-7A1A-1F22-3303-86351CC7E95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7CB92BBC-9761-B3FA-DF8E-8B156636B52B}"/>
              </a:ext>
            </a:extLst>
          </p:cNvPr>
          <p:cNvSpPr>
            <a:spLocks noGrp="1"/>
          </p:cNvSpPr>
          <p:nvPr>
            <p:ph type="title"/>
          </p:nvPr>
        </p:nvSpPr>
        <p:spPr>
          <a:xfrm>
            <a:off x="800101" y="571500"/>
            <a:ext cx="10591800" cy="608723"/>
          </a:xfrm>
        </p:spPr>
        <p:txBody>
          <a:bodyPr vert="horz"/>
          <a:lstStyle/>
          <a:p>
            <a:r>
              <a:rPr lang="en-GB" b="0" spc="-30" dirty="0">
                <a:solidFill>
                  <a:srgbClr val="2E2D75"/>
                </a:solidFill>
                <a:latin typeface="Poppins SemiBold" pitchFamily="2" charset="77"/>
                <a:cs typeface="Poppins SemiBold" pitchFamily="2" charset="77"/>
              </a:rPr>
              <a:t>SAM Overview and Process</a:t>
            </a:r>
          </a:p>
        </p:txBody>
      </p:sp>
      <p:sp>
        <p:nvSpPr>
          <p:cNvPr id="27" name="TextBox 26">
            <a:extLst>
              <a:ext uri="{FF2B5EF4-FFF2-40B4-BE49-F238E27FC236}">
                <a16:creationId xmlns:a16="http://schemas.microsoft.com/office/drawing/2014/main" id="{B7E67160-B9D7-F95B-43F3-1CEE28F8EDDC}"/>
              </a:ext>
            </a:extLst>
          </p:cNvPr>
          <p:cNvSpPr txBox="1"/>
          <p:nvPr/>
        </p:nvSpPr>
        <p:spPr>
          <a:xfrm>
            <a:off x="800100" y="6418386"/>
            <a:ext cx="9873762" cy="215444"/>
          </a:xfrm>
          <a:prstGeom prst="rect">
            <a:avLst/>
          </a:prstGeom>
          <a:noFill/>
        </p:spPr>
        <p:txBody>
          <a:bodyPr wrap="square" lIns="0" tIns="0" rIns="0" bIns="0" rtlCol="0">
            <a:spAutoFit/>
          </a:bodyPr>
          <a:lstStyle/>
          <a:p>
            <a:r>
              <a:rPr lang="en-US" sz="1400">
                <a:solidFill>
                  <a:srgbClr val="2E2D75"/>
                </a:solidFill>
                <a:latin typeface="Poppins" pitchFamily="2" charset="77"/>
                <a:cs typeface="Poppins" pitchFamily="2" charset="77"/>
              </a:rPr>
              <a:t>7 accountability areas assessed against 4 criteria: </a:t>
            </a:r>
            <a:r>
              <a:rPr lang="en-US" sz="1400" b="1">
                <a:solidFill>
                  <a:srgbClr val="2E2D75"/>
                </a:solidFill>
                <a:latin typeface="Poppins" pitchFamily="2" charset="77"/>
                <a:cs typeface="Poppins" pitchFamily="2" charset="77"/>
              </a:rPr>
              <a:t>Timeliness, Relevance, Quality and Effectiveness</a:t>
            </a:r>
          </a:p>
        </p:txBody>
      </p:sp>
      <p:sp>
        <p:nvSpPr>
          <p:cNvPr id="5" name="TextBox 4">
            <a:extLst>
              <a:ext uri="{FF2B5EF4-FFF2-40B4-BE49-F238E27FC236}">
                <a16:creationId xmlns:a16="http://schemas.microsoft.com/office/drawing/2014/main" id="{A38F18D2-8D21-8AE3-8E38-6E8B5610AFF1}"/>
              </a:ext>
            </a:extLst>
          </p:cNvPr>
          <p:cNvSpPr txBox="1"/>
          <p:nvPr/>
        </p:nvSpPr>
        <p:spPr>
          <a:xfrm>
            <a:off x="800101" y="1184401"/>
            <a:ext cx="2476499" cy="493896"/>
          </a:xfrm>
          <a:prstGeom prst="rect">
            <a:avLst/>
          </a:prstGeom>
          <a:solidFill>
            <a:schemeClr val="accent2"/>
          </a:solidFill>
        </p:spPr>
        <p:txBody>
          <a:bodyPr wrap="square" lIns="72000" tIns="72000" rIns="72000" bIns="72000" rtlCol="0" anchor="ctr">
            <a:noAutofit/>
          </a:bodyPr>
          <a:lstStyle/>
          <a:p>
            <a:pPr algn="ctr"/>
            <a:r>
              <a:rPr lang="en-US" sz="1600">
                <a:solidFill>
                  <a:schemeClr val="bg1"/>
                </a:solidFill>
                <a:latin typeface="Poppins SemiBold" pitchFamily="2" charset="77"/>
                <a:cs typeface="Poppins SemiBold" pitchFamily="2" charset="77"/>
              </a:rPr>
              <a:t>Purpose</a:t>
            </a:r>
          </a:p>
        </p:txBody>
      </p:sp>
      <p:sp>
        <p:nvSpPr>
          <p:cNvPr id="6" name="TextBox 5">
            <a:extLst>
              <a:ext uri="{FF2B5EF4-FFF2-40B4-BE49-F238E27FC236}">
                <a16:creationId xmlns:a16="http://schemas.microsoft.com/office/drawing/2014/main" id="{AF3448E2-A625-31B9-7F25-9D70D2925CEA}"/>
              </a:ext>
            </a:extLst>
          </p:cNvPr>
          <p:cNvSpPr txBox="1"/>
          <p:nvPr/>
        </p:nvSpPr>
        <p:spPr>
          <a:xfrm>
            <a:off x="800101" y="1676156"/>
            <a:ext cx="2476499" cy="4585799"/>
          </a:xfrm>
          <a:prstGeom prst="rect">
            <a:avLst/>
          </a:prstGeom>
          <a:solidFill>
            <a:schemeClr val="accent2">
              <a:lumMod val="20000"/>
              <a:lumOff val="80000"/>
            </a:schemeClr>
          </a:solidFill>
        </p:spPr>
        <p:txBody>
          <a:bodyPr wrap="square" lIns="0" tIns="108000" rIns="72000" bIns="72000" rtlCol="0">
            <a:noAutofit/>
          </a:bodyPr>
          <a:lstStyle/>
          <a:p>
            <a:pPr marL="285750" marR="0" indent="-144000">
              <a:spcAft>
                <a:spcPts val="800"/>
              </a:spcAft>
              <a:buFont typeface="Arial" panose="020B0604020202020204" pitchFamily="34" charset="0"/>
              <a:buChar char="•"/>
            </a:pPr>
            <a:r>
              <a:rPr lang="en-CA" sz="1400">
                <a:solidFill>
                  <a:srgbClr val="2E2D75"/>
                </a:solidFill>
                <a:latin typeface="Poppins" pitchFamily="2" charset="77"/>
                <a:cs typeface="Poppins" pitchFamily="2" charset="77"/>
              </a:rPr>
              <a:t>Process for holding the Secretariat accountable. </a:t>
            </a:r>
          </a:p>
          <a:p>
            <a:pPr marL="285750" marR="0" indent="-144000">
              <a:spcAft>
                <a:spcPts val="800"/>
              </a:spcAft>
              <a:buFont typeface="Arial" panose="020B0604020202020204" pitchFamily="34" charset="0"/>
              <a:buChar char="•"/>
            </a:pPr>
            <a:r>
              <a:rPr lang="en-CA" sz="1400">
                <a:solidFill>
                  <a:srgbClr val="2E2D75"/>
                </a:solidFill>
                <a:latin typeface="Poppins" pitchFamily="2" charset="77"/>
                <a:cs typeface="Poppins" pitchFamily="2" charset="77"/>
              </a:rPr>
              <a:t>MAs and CPs provide feedback on how well the Secretariat is doing across 7 accountability areas which are assessed against 4 criteria: Timeliness, Relevance, Quality, Effectiveness</a:t>
            </a:r>
          </a:p>
          <a:p>
            <a:pPr marL="285750" marR="0" indent="-144000">
              <a:spcAft>
                <a:spcPts val="800"/>
              </a:spcAft>
              <a:buFont typeface="Arial" panose="020B0604020202020204" pitchFamily="34" charset="0"/>
              <a:buChar char="•"/>
            </a:pPr>
            <a:r>
              <a:rPr lang="en-CA" sz="1400">
                <a:solidFill>
                  <a:srgbClr val="2E2D75"/>
                </a:solidFill>
                <a:latin typeface="Poppins" pitchFamily="2" charset="77"/>
                <a:cs typeface="Poppins" pitchFamily="2" charset="77"/>
              </a:rPr>
              <a:t>Feedback will be used by the Secretariat to better meet the needs of MAs and CPs</a:t>
            </a:r>
          </a:p>
        </p:txBody>
      </p:sp>
      <p:sp>
        <p:nvSpPr>
          <p:cNvPr id="10" name="TextBox 9">
            <a:extLst>
              <a:ext uri="{FF2B5EF4-FFF2-40B4-BE49-F238E27FC236}">
                <a16:creationId xmlns:a16="http://schemas.microsoft.com/office/drawing/2014/main" id="{A140EE15-DB6D-F77C-D5E3-E8ED66EC76FA}"/>
              </a:ext>
            </a:extLst>
          </p:cNvPr>
          <p:cNvSpPr txBox="1"/>
          <p:nvPr/>
        </p:nvSpPr>
        <p:spPr>
          <a:xfrm>
            <a:off x="3505201" y="1184401"/>
            <a:ext cx="2476500" cy="493896"/>
          </a:xfrm>
          <a:prstGeom prst="rect">
            <a:avLst/>
          </a:prstGeom>
          <a:solidFill>
            <a:schemeClr val="accent2"/>
          </a:solidFill>
        </p:spPr>
        <p:txBody>
          <a:bodyPr wrap="square" lIns="72000" tIns="72000" rIns="72000" bIns="72000" rtlCol="0" anchor="ctr">
            <a:noAutofit/>
          </a:bodyPr>
          <a:lstStyle/>
          <a:p>
            <a:pPr algn="ctr"/>
            <a:r>
              <a:rPr lang="en-US" sz="1600">
                <a:solidFill>
                  <a:schemeClr val="bg1"/>
                </a:solidFill>
                <a:latin typeface="Poppins SemiBold" pitchFamily="2" charset="77"/>
                <a:cs typeface="Poppins SemiBold" pitchFamily="2" charset="77"/>
              </a:rPr>
              <a:t>Methodology</a:t>
            </a:r>
          </a:p>
        </p:txBody>
      </p:sp>
      <p:sp>
        <p:nvSpPr>
          <p:cNvPr id="11" name="TextBox 10">
            <a:extLst>
              <a:ext uri="{FF2B5EF4-FFF2-40B4-BE49-F238E27FC236}">
                <a16:creationId xmlns:a16="http://schemas.microsoft.com/office/drawing/2014/main" id="{DFA93307-B0AE-5471-8BC4-07C0FF2D469F}"/>
              </a:ext>
            </a:extLst>
          </p:cNvPr>
          <p:cNvSpPr txBox="1"/>
          <p:nvPr/>
        </p:nvSpPr>
        <p:spPr>
          <a:xfrm>
            <a:off x="3505201" y="1676157"/>
            <a:ext cx="2476500" cy="4585800"/>
          </a:xfrm>
          <a:prstGeom prst="rect">
            <a:avLst/>
          </a:prstGeom>
          <a:solidFill>
            <a:schemeClr val="accent2">
              <a:lumMod val="20000"/>
              <a:lumOff val="80000"/>
            </a:schemeClr>
          </a:solidFill>
        </p:spPr>
        <p:txBody>
          <a:bodyPr wrap="square" lIns="0" tIns="108000" rIns="72000" bIns="72000" rtlCol="0">
            <a:noAutofit/>
          </a:bodyPr>
          <a:lstStyle/>
          <a:p>
            <a:pPr marL="285750" marR="0" indent="-144000">
              <a:spcAft>
                <a:spcPts val="800"/>
              </a:spcAft>
              <a:buFont typeface="Arial" panose="020B0604020202020204" pitchFamily="34" charset="0"/>
              <a:buChar char="•"/>
            </a:pPr>
            <a:r>
              <a:rPr lang="en-CA" sz="1400">
                <a:solidFill>
                  <a:srgbClr val="2E2D75"/>
                </a:solidFill>
                <a:latin typeface="Poppins" pitchFamily="2" charset="77"/>
                <a:cs typeface="Poppins" pitchFamily="2" charset="77"/>
              </a:rPr>
              <a:t>Survey and focus group discussions</a:t>
            </a:r>
          </a:p>
          <a:p>
            <a:pPr marL="285750" marR="0" indent="-144000">
              <a:spcAft>
                <a:spcPts val="800"/>
              </a:spcAft>
              <a:buFont typeface="Arial" panose="020B0604020202020204" pitchFamily="34" charset="0"/>
              <a:buChar char="•"/>
            </a:pPr>
            <a:r>
              <a:rPr lang="en-CA" sz="1400">
                <a:solidFill>
                  <a:srgbClr val="2E2D75"/>
                </a:solidFill>
                <a:latin typeface="Poppins" pitchFamily="2" charset="77"/>
                <a:cs typeface="Poppins" pitchFamily="2" charset="77"/>
              </a:rPr>
              <a:t>Designed by task force including Secretariat staff and MA representatives. </a:t>
            </a:r>
          </a:p>
          <a:p>
            <a:pPr marL="285750" marR="0" indent="-144000">
              <a:spcAft>
                <a:spcPts val="800"/>
              </a:spcAft>
              <a:buFont typeface="Arial" panose="020B0604020202020204" pitchFamily="34" charset="0"/>
              <a:buChar char="•"/>
            </a:pPr>
            <a:r>
              <a:rPr lang="en-CA" sz="1400">
                <a:solidFill>
                  <a:srgbClr val="2E2D75"/>
                </a:solidFill>
                <a:latin typeface="Poppins" pitchFamily="2" charset="77"/>
                <a:cs typeface="Poppins" pitchFamily="2" charset="77"/>
              </a:rPr>
              <a:t>Piloted in January 2023 with a sub-set of MAs, to test and refine. </a:t>
            </a:r>
          </a:p>
          <a:p>
            <a:pPr marL="285750" indent="-144000">
              <a:spcAft>
                <a:spcPts val="800"/>
              </a:spcAft>
              <a:buFont typeface="Arial" panose="020B0604020202020204" pitchFamily="34" charset="0"/>
              <a:buChar char="•"/>
            </a:pPr>
            <a:r>
              <a:rPr lang="en-CA" sz="1400">
                <a:solidFill>
                  <a:srgbClr val="2E2D75"/>
                </a:solidFill>
                <a:latin typeface="Poppins" pitchFamily="2" charset="77"/>
                <a:cs typeface="Poppins" pitchFamily="2" charset="77"/>
              </a:rPr>
              <a:t>Survey open to all MAs and CPs from Sep - Nov 2023</a:t>
            </a:r>
          </a:p>
          <a:p>
            <a:pPr marL="285750" marR="0" indent="-144000">
              <a:spcAft>
                <a:spcPts val="800"/>
              </a:spcAft>
              <a:buFont typeface="Arial" panose="020B0604020202020204" pitchFamily="34" charset="0"/>
              <a:buChar char="•"/>
            </a:pPr>
            <a:r>
              <a:rPr lang="en-CA" sz="1400">
                <a:solidFill>
                  <a:srgbClr val="2E2D75"/>
                </a:solidFill>
                <a:latin typeface="Poppins" pitchFamily="2" charset="77"/>
                <a:cs typeface="Poppins" pitchFamily="2" charset="77"/>
              </a:rPr>
              <a:t>Repeated every three years aligned with Secretariat's business planning cycle</a:t>
            </a:r>
          </a:p>
        </p:txBody>
      </p:sp>
      <p:sp>
        <p:nvSpPr>
          <p:cNvPr id="12" name="TextBox 11">
            <a:extLst>
              <a:ext uri="{FF2B5EF4-FFF2-40B4-BE49-F238E27FC236}">
                <a16:creationId xmlns:a16="http://schemas.microsoft.com/office/drawing/2014/main" id="{8985812A-EFEE-D634-FC50-33634098C4FB}"/>
              </a:ext>
            </a:extLst>
          </p:cNvPr>
          <p:cNvSpPr txBox="1"/>
          <p:nvPr/>
        </p:nvSpPr>
        <p:spPr>
          <a:xfrm>
            <a:off x="6210300" y="1184401"/>
            <a:ext cx="2476499" cy="493896"/>
          </a:xfrm>
          <a:prstGeom prst="rect">
            <a:avLst/>
          </a:prstGeom>
          <a:solidFill>
            <a:schemeClr val="accent2"/>
          </a:solidFill>
        </p:spPr>
        <p:txBody>
          <a:bodyPr wrap="square" lIns="72000" tIns="72000" rIns="72000" bIns="72000" rtlCol="0" anchor="ctr">
            <a:noAutofit/>
          </a:bodyPr>
          <a:lstStyle/>
          <a:p>
            <a:pPr algn="ctr"/>
            <a:r>
              <a:rPr lang="en-US" sz="1600" b="1" dirty="0">
                <a:solidFill>
                  <a:schemeClr val="bg1"/>
                </a:solidFill>
                <a:latin typeface="Poppins SemiBold" pitchFamily="2" charset="77"/>
                <a:cs typeface="Poppins SemiBold" pitchFamily="2" charset="77"/>
              </a:rPr>
              <a:t>Process - 2024</a:t>
            </a:r>
          </a:p>
        </p:txBody>
      </p:sp>
      <p:sp>
        <p:nvSpPr>
          <p:cNvPr id="18" name="TextBox 17">
            <a:extLst>
              <a:ext uri="{FF2B5EF4-FFF2-40B4-BE49-F238E27FC236}">
                <a16:creationId xmlns:a16="http://schemas.microsoft.com/office/drawing/2014/main" id="{2EDACB72-248B-5C81-D73A-5A10ADDD095B}"/>
              </a:ext>
            </a:extLst>
          </p:cNvPr>
          <p:cNvSpPr txBox="1"/>
          <p:nvPr/>
        </p:nvSpPr>
        <p:spPr>
          <a:xfrm>
            <a:off x="6210300" y="1676157"/>
            <a:ext cx="2476499" cy="4585801"/>
          </a:xfrm>
          <a:prstGeom prst="rect">
            <a:avLst/>
          </a:prstGeom>
          <a:solidFill>
            <a:schemeClr val="accent2">
              <a:lumMod val="20000"/>
              <a:lumOff val="80000"/>
            </a:schemeClr>
          </a:solidFill>
        </p:spPr>
        <p:txBody>
          <a:bodyPr wrap="square" lIns="0" tIns="108000" rIns="72000" bIns="72000" rtlCol="0">
            <a:noAutofit/>
          </a:bodyPr>
          <a:lstStyle/>
          <a:p>
            <a:pPr marL="285750" marR="0" indent="-144000">
              <a:spcAft>
                <a:spcPts val="800"/>
              </a:spcAft>
              <a:buFont typeface="Arial" panose="020B0604020202020204" pitchFamily="34" charset="0"/>
              <a:buChar char="•"/>
            </a:pPr>
            <a:r>
              <a:rPr lang="en-CA" sz="1400" dirty="0">
                <a:solidFill>
                  <a:srgbClr val="2E2D75"/>
                </a:solidFill>
                <a:latin typeface="Poppins" pitchFamily="2" charset="77"/>
                <a:cs typeface="Poppins" pitchFamily="2" charset="77"/>
              </a:rPr>
              <a:t>March: DLT reviewed initial survey findings</a:t>
            </a:r>
          </a:p>
          <a:p>
            <a:pPr marL="285750" marR="0" indent="-144000">
              <a:spcAft>
                <a:spcPts val="800"/>
              </a:spcAft>
              <a:buFont typeface="Arial" panose="020B0604020202020204" pitchFamily="34" charset="0"/>
              <a:buChar char="•"/>
            </a:pPr>
            <a:r>
              <a:rPr lang="en-CA" sz="1400" dirty="0">
                <a:solidFill>
                  <a:srgbClr val="2E2D75"/>
                </a:solidFill>
                <a:latin typeface="Poppins" pitchFamily="2" charset="77"/>
                <a:ea typeface="Times New Roman" panose="02020603050405020304" pitchFamily="18" charset="0"/>
                <a:cs typeface="Poppins" pitchFamily="2" charset="77"/>
              </a:rPr>
              <a:t>April: FGD with nominated MAs/CPs representatives</a:t>
            </a:r>
          </a:p>
          <a:p>
            <a:pPr marL="285750" marR="0" indent="-144000">
              <a:spcAft>
                <a:spcPts val="800"/>
              </a:spcAft>
              <a:buFont typeface="Arial" panose="020B0604020202020204" pitchFamily="34" charset="0"/>
              <a:buChar char="•"/>
            </a:pPr>
            <a:r>
              <a:rPr lang="en-US" sz="1400" dirty="0">
                <a:solidFill>
                  <a:srgbClr val="2E2D75"/>
                </a:solidFill>
                <a:latin typeface="Poppins" pitchFamily="2" charset="77"/>
                <a:ea typeface="Times New Roman" panose="02020603050405020304" pitchFamily="18" charset="0"/>
                <a:cs typeface="Poppins" pitchFamily="2" charset="77"/>
              </a:rPr>
              <a:t>May: Final analysis and consolidated reporting of survey and FGD data</a:t>
            </a:r>
          </a:p>
          <a:p>
            <a:pPr marL="285750" marR="0" indent="-144000">
              <a:spcAft>
                <a:spcPts val="800"/>
              </a:spcAft>
              <a:buFont typeface="Arial" panose="020B0604020202020204" pitchFamily="34" charset="0"/>
              <a:buChar char="•"/>
            </a:pPr>
            <a:r>
              <a:rPr lang="en-US" sz="1400" dirty="0">
                <a:solidFill>
                  <a:srgbClr val="2E2D75"/>
                </a:solidFill>
                <a:latin typeface="Poppins" pitchFamily="2" charset="77"/>
                <a:ea typeface="Times New Roman" panose="02020603050405020304" pitchFamily="18" charset="0"/>
                <a:cs typeface="Poppins" pitchFamily="2" charset="77"/>
              </a:rPr>
              <a:t>May/June: Developed management response and action plans</a:t>
            </a:r>
          </a:p>
          <a:p>
            <a:pPr marL="285750" marR="0" indent="-144000">
              <a:spcAft>
                <a:spcPts val="800"/>
              </a:spcAft>
              <a:buFont typeface="Arial" panose="020B0604020202020204" pitchFamily="34" charset="0"/>
              <a:buChar char="•"/>
            </a:pPr>
            <a:r>
              <a:rPr lang="en-US" sz="1400" dirty="0">
                <a:solidFill>
                  <a:srgbClr val="2E2D75"/>
                </a:solidFill>
                <a:latin typeface="Poppins" pitchFamily="2" charset="77"/>
                <a:ea typeface="Times New Roman" panose="02020603050405020304" pitchFamily="18" charset="0"/>
                <a:cs typeface="Poppins" pitchFamily="2" charset="77"/>
              </a:rPr>
              <a:t>July: Dissemination to Secretariat </a:t>
            </a:r>
          </a:p>
          <a:p>
            <a:pPr marL="285750" marR="0" indent="-144000">
              <a:spcAft>
                <a:spcPts val="800"/>
              </a:spcAft>
              <a:buFont typeface="Arial" panose="020B0604020202020204" pitchFamily="34" charset="0"/>
              <a:buChar char="•"/>
            </a:pPr>
            <a:r>
              <a:rPr lang="en-US" sz="1400" dirty="0">
                <a:solidFill>
                  <a:srgbClr val="2E2D75"/>
                </a:solidFill>
                <a:latin typeface="Poppins" pitchFamily="2" charset="77"/>
                <a:ea typeface="Times New Roman" panose="02020603050405020304" pitchFamily="18" charset="0"/>
                <a:cs typeface="Poppins" pitchFamily="2" charset="77"/>
              </a:rPr>
              <a:t>Aug – Oct: Global and regional reports </a:t>
            </a:r>
            <a:r>
              <a:rPr lang="en-US" sz="1400" dirty="0" err="1">
                <a:solidFill>
                  <a:srgbClr val="2E2D75"/>
                </a:solidFill>
                <a:latin typeface="Poppins" pitchFamily="2" charset="77"/>
                <a:ea typeface="Times New Roman" panose="02020603050405020304" pitchFamily="18" charset="0"/>
                <a:cs typeface="Poppins" pitchFamily="2" charset="77"/>
              </a:rPr>
              <a:t>finalised</a:t>
            </a:r>
            <a:endParaRPr lang="en-US" sz="1400" dirty="0">
              <a:solidFill>
                <a:srgbClr val="2E2D75"/>
              </a:solidFill>
              <a:latin typeface="Poppins" pitchFamily="2" charset="77"/>
              <a:ea typeface="Times New Roman" panose="02020603050405020304" pitchFamily="18" charset="0"/>
              <a:cs typeface="Poppins" pitchFamily="2" charset="77"/>
            </a:endParaRPr>
          </a:p>
          <a:p>
            <a:pPr marL="285750" marR="0" indent="-144000">
              <a:spcAft>
                <a:spcPts val="800"/>
              </a:spcAft>
              <a:buFont typeface="Arial" panose="020B0604020202020204" pitchFamily="34" charset="0"/>
              <a:buChar char="•"/>
            </a:pPr>
            <a:r>
              <a:rPr lang="en-US" sz="1400" dirty="0">
                <a:solidFill>
                  <a:srgbClr val="2E2D75"/>
                </a:solidFill>
                <a:latin typeface="Poppins" pitchFamily="2" charset="77"/>
                <a:ea typeface="Times New Roman" panose="02020603050405020304" pitchFamily="18" charset="0"/>
                <a:cs typeface="Poppins" pitchFamily="2" charset="77"/>
              </a:rPr>
              <a:t>Nov: Dissemination to MAs/CPs</a:t>
            </a:r>
          </a:p>
        </p:txBody>
      </p:sp>
      <p:sp>
        <p:nvSpPr>
          <p:cNvPr id="19" name="TextBox 18">
            <a:extLst>
              <a:ext uri="{FF2B5EF4-FFF2-40B4-BE49-F238E27FC236}">
                <a16:creationId xmlns:a16="http://schemas.microsoft.com/office/drawing/2014/main" id="{30EE9184-9F59-27B0-7C9A-164A27B22B46}"/>
              </a:ext>
            </a:extLst>
          </p:cNvPr>
          <p:cNvSpPr txBox="1"/>
          <p:nvPr/>
        </p:nvSpPr>
        <p:spPr>
          <a:xfrm>
            <a:off x="8915400" y="1184401"/>
            <a:ext cx="2476501" cy="493896"/>
          </a:xfrm>
          <a:prstGeom prst="rect">
            <a:avLst/>
          </a:prstGeom>
          <a:solidFill>
            <a:schemeClr val="tx1"/>
          </a:solidFill>
        </p:spPr>
        <p:txBody>
          <a:bodyPr wrap="square" lIns="72000" tIns="72000" rIns="72000" bIns="72000" rtlCol="0" anchor="ctr">
            <a:noAutofit/>
          </a:bodyPr>
          <a:lstStyle/>
          <a:p>
            <a:pPr algn="ctr"/>
            <a:r>
              <a:rPr lang="en-US" sz="1600">
                <a:solidFill>
                  <a:schemeClr val="bg1"/>
                </a:solidFill>
                <a:latin typeface="Poppins SemiBold" pitchFamily="2" charset="77"/>
                <a:cs typeface="Poppins SemiBold" pitchFamily="2" charset="77"/>
              </a:rPr>
              <a:t>Accountability areas</a:t>
            </a:r>
          </a:p>
        </p:txBody>
      </p:sp>
      <p:sp>
        <p:nvSpPr>
          <p:cNvPr id="20" name="TextBox 19">
            <a:extLst>
              <a:ext uri="{FF2B5EF4-FFF2-40B4-BE49-F238E27FC236}">
                <a16:creationId xmlns:a16="http://schemas.microsoft.com/office/drawing/2014/main" id="{7E513544-FA57-0C6A-4084-BB3A6FE0D552}"/>
              </a:ext>
            </a:extLst>
          </p:cNvPr>
          <p:cNvSpPr txBox="1"/>
          <p:nvPr/>
        </p:nvSpPr>
        <p:spPr>
          <a:xfrm>
            <a:off x="8915400" y="1676156"/>
            <a:ext cx="2476501" cy="4585801"/>
          </a:xfrm>
          <a:prstGeom prst="rect">
            <a:avLst/>
          </a:prstGeom>
          <a:solidFill>
            <a:schemeClr val="tx1">
              <a:lumMod val="20000"/>
              <a:lumOff val="80000"/>
            </a:schemeClr>
          </a:solidFill>
        </p:spPr>
        <p:txBody>
          <a:bodyPr wrap="square" lIns="0" tIns="108000" rIns="72000" bIns="72000" rtlCol="0">
            <a:noAutofit/>
          </a:bodyPr>
          <a:lstStyle/>
          <a:p>
            <a:pPr marL="360000" indent="-216000">
              <a:spcAft>
                <a:spcPts val="800"/>
              </a:spcAft>
              <a:buAutoNum type="arabicPeriod"/>
            </a:pPr>
            <a:r>
              <a:rPr lang="en-US" sz="1400">
                <a:solidFill>
                  <a:srgbClr val="2E2D75"/>
                </a:solidFill>
                <a:latin typeface="Poppins" pitchFamily="2" charset="77"/>
                <a:cs typeface="Poppins" pitchFamily="2" charset="77"/>
              </a:rPr>
              <a:t>Technical leadership and capacity sharing</a:t>
            </a:r>
          </a:p>
          <a:p>
            <a:pPr marL="360000" indent="-216000">
              <a:spcAft>
                <a:spcPts val="800"/>
              </a:spcAft>
              <a:buAutoNum type="arabicPeriod"/>
            </a:pPr>
            <a:r>
              <a:rPr lang="en-US" sz="1400">
                <a:solidFill>
                  <a:srgbClr val="2E2D75"/>
                </a:solidFill>
                <a:latin typeface="Poppins" pitchFamily="2" charset="77"/>
                <a:cs typeface="Poppins" pitchFamily="2" charset="77"/>
              </a:rPr>
              <a:t>Knowledge exchange and learning</a:t>
            </a:r>
          </a:p>
          <a:p>
            <a:pPr marL="360000" indent="-216000">
              <a:spcAft>
                <a:spcPts val="800"/>
              </a:spcAft>
              <a:buAutoNum type="arabicPeriod"/>
            </a:pPr>
            <a:r>
              <a:rPr lang="en-US" sz="1400">
                <a:solidFill>
                  <a:srgbClr val="2E2D75"/>
                </a:solidFill>
                <a:latin typeface="Poppins" pitchFamily="2" charset="77"/>
                <a:cs typeface="Poppins" pitchFamily="2" charset="77"/>
              </a:rPr>
              <a:t>External engagement and strategic partnerships</a:t>
            </a:r>
          </a:p>
          <a:p>
            <a:pPr marL="360000" indent="-216000">
              <a:spcAft>
                <a:spcPts val="800"/>
              </a:spcAft>
              <a:buAutoNum type="arabicPeriod"/>
            </a:pPr>
            <a:r>
              <a:rPr lang="en-US" sz="1400">
                <a:solidFill>
                  <a:srgbClr val="2E2D75"/>
                </a:solidFill>
                <a:latin typeface="Poppins" pitchFamily="2" charset="77"/>
                <a:cs typeface="Poppins" pitchFamily="2" charset="77"/>
              </a:rPr>
              <a:t>Financial sustainability and resource mobilization</a:t>
            </a:r>
          </a:p>
          <a:p>
            <a:pPr marL="360000" indent="-216000">
              <a:spcAft>
                <a:spcPts val="800"/>
              </a:spcAft>
              <a:buAutoNum type="arabicPeriod"/>
            </a:pPr>
            <a:r>
              <a:rPr lang="en-US" sz="1400">
                <a:solidFill>
                  <a:srgbClr val="2E2D75"/>
                </a:solidFill>
                <a:latin typeface="Poppins" pitchFamily="2" charset="77"/>
                <a:cs typeface="Poppins" pitchFamily="2" charset="77"/>
              </a:rPr>
              <a:t>Safety and inclusion</a:t>
            </a:r>
          </a:p>
          <a:p>
            <a:pPr marL="360000" indent="-216000">
              <a:spcAft>
                <a:spcPts val="800"/>
              </a:spcAft>
              <a:buAutoNum type="arabicPeriod"/>
            </a:pPr>
            <a:r>
              <a:rPr lang="en-US" sz="1400">
                <a:solidFill>
                  <a:srgbClr val="2E2D75"/>
                </a:solidFill>
                <a:latin typeface="Poppins" pitchFamily="2" charset="77"/>
                <a:cs typeface="Poppins" pitchFamily="2" charset="77"/>
              </a:rPr>
              <a:t>Efficiency and communication</a:t>
            </a:r>
          </a:p>
          <a:p>
            <a:pPr marL="360000" indent="-216000">
              <a:spcAft>
                <a:spcPts val="800"/>
              </a:spcAft>
              <a:buAutoNum type="arabicPeriod"/>
            </a:pPr>
            <a:r>
              <a:rPr lang="en-US" sz="1400">
                <a:solidFill>
                  <a:srgbClr val="2E2D75"/>
                </a:solidFill>
                <a:latin typeface="Poppins" pitchFamily="2" charset="77"/>
                <a:cs typeface="Poppins" pitchFamily="2" charset="77"/>
              </a:rPr>
              <a:t>Governance and strategic leadership</a:t>
            </a:r>
          </a:p>
        </p:txBody>
      </p:sp>
    </p:spTree>
    <p:extLst>
      <p:ext uri="{BB962C8B-B14F-4D97-AF65-F5344CB8AC3E}">
        <p14:creationId xmlns:p14="http://schemas.microsoft.com/office/powerpoint/2010/main" val="28255592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E2378880-88FE-C3F9-52AE-87805F797387}"/>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73" imgH="473" progId="TCLayout.ActiveDocument.1">
                  <p:embed/>
                </p:oleObj>
              </mc:Choice>
              <mc:Fallback>
                <p:oleObj name="think-cell Slide" r:id="rId4" imgW="473" imgH="473" progId="TCLayout.ActiveDocument.1">
                  <p:embed/>
                  <p:pic>
                    <p:nvPicPr>
                      <p:cNvPr id="4" name="think-cell data - do not delete" hidden="1">
                        <a:extLst>
                          <a:ext uri="{FF2B5EF4-FFF2-40B4-BE49-F238E27FC236}">
                            <a16:creationId xmlns:a16="http://schemas.microsoft.com/office/drawing/2014/main" id="{E2378880-88FE-C3F9-52AE-87805F797387}"/>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6" name="Rectangle 25">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2E10D44-5841-26E1-CEE1-400748E11E5E}"/>
              </a:ext>
            </a:extLst>
          </p:cNvPr>
          <p:cNvSpPr>
            <a:spLocks noGrp="1"/>
          </p:cNvSpPr>
          <p:nvPr>
            <p:ph type="title"/>
          </p:nvPr>
        </p:nvSpPr>
        <p:spPr>
          <a:xfrm>
            <a:off x="556532" y="643467"/>
            <a:ext cx="11210925" cy="744836"/>
          </a:xfrm>
          <a:prstGeom prst="ellipse">
            <a:avLst/>
          </a:prstGeom>
        </p:spPr>
        <p:txBody>
          <a:bodyPr vert="horz" lIns="91440" tIns="45720" rIns="91440" bIns="45720" rtlCol="0" anchor="ctr">
            <a:normAutofit/>
          </a:bodyPr>
          <a:lstStyle/>
          <a:p>
            <a:pPr algn="ctr"/>
            <a:r>
              <a:rPr lang="en-US" sz="3000" kern="1200" spc="-30">
                <a:solidFill>
                  <a:schemeClr val="bg1"/>
                </a:solidFill>
                <a:latin typeface="+mj-lt"/>
                <a:ea typeface="+mj-ea"/>
                <a:cs typeface="+mj-cs"/>
              </a:rPr>
              <a:t>Global Scores: Accountability </a:t>
            </a:r>
            <a:r>
              <a:rPr lang="en-US" sz="3000" spc="-30">
                <a:solidFill>
                  <a:schemeClr val="bg1"/>
                </a:solidFill>
                <a:latin typeface="+mj-lt"/>
                <a:cs typeface="+mj-cs"/>
              </a:rPr>
              <a:t>A</a:t>
            </a:r>
            <a:r>
              <a:rPr lang="en-US" sz="3000" kern="1200" spc="-30">
                <a:solidFill>
                  <a:schemeClr val="bg1"/>
                </a:solidFill>
                <a:latin typeface="+mj-lt"/>
                <a:ea typeface="+mj-ea"/>
                <a:cs typeface="+mj-cs"/>
              </a:rPr>
              <a:t>rea</a:t>
            </a:r>
          </a:p>
        </p:txBody>
      </p:sp>
      <p:pic>
        <p:nvPicPr>
          <p:cNvPr id="8" name="Picture 7">
            <a:extLst>
              <a:ext uri="{FF2B5EF4-FFF2-40B4-BE49-F238E27FC236}">
                <a16:creationId xmlns:a16="http://schemas.microsoft.com/office/drawing/2014/main" id="{4D726665-6774-F381-1474-E7B368290621}"/>
              </a:ext>
            </a:extLst>
          </p:cNvPr>
          <p:cNvPicPr>
            <a:picLocks noChangeAspect="1"/>
          </p:cNvPicPr>
          <p:nvPr/>
        </p:nvPicPr>
        <p:blipFill>
          <a:blip r:embed="rId6"/>
          <a:stretch>
            <a:fillRect/>
          </a:stretch>
        </p:blipFill>
        <p:spPr>
          <a:xfrm>
            <a:off x="1589128" y="1675227"/>
            <a:ext cx="9013743" cy="4394199"/>
          </a:xfrm>
          <a:prstGeom prst="rect">
            <a:avLst/>
          </a:prstGeom>
        </p:spPr>
      </p:pic>
    </p:spTree>
    <p:extLst>
      <p:ext uri="{BB962C8B-B14F-4D97-AF65-F5344CB8AC3E}">
        <p14:creationId xmlns:p14="http://schemas.microsoft.com/office/powerpoint/2010/main" val="8708541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0D5292D1-D1C6-06F8-864F-E1920C001D2A}"/>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73" imgH="473" progId="TCLayout.ActiveDocument.1">
                  <p:embed/>
                </p:oleObj>
              </mc:Choice>
              <mc:Fallback>
                <p:oleObj name="think-cell Slide" r:id="rId4" imgW="473" imgH="473" progId="TCLayout.ActiveDocument.1">
                  <p:embed/>
                  <p:pic>
                    <p:nvPicPr>
                      <p:cNvPr id="3" name="think-cell data - do not delete" hidden="1">
                        <a:extLst>
                          <a:ext uri="{FF2B5EF4-FFF2-40B4-BE49-F238E27FC236}">
                            <a16:creationId xmlns:a16="http://schemas.microsoft.com/office/drawing/2014/main" id="{0D5292D1-D1C6-06F8-864F-E1920C001D2A}"/>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Title 4">
            <a:extLst>
              <a:ext uri="{FF2B5EF4-FFF2-40B4-BE49-F238E27FC236}">
                <a16:creationId xmlns:a16="http://schemas.microsoft.com/office/drawing/2014/main" id="{450780E4-76E5-3911-4977-284872A1C94B}"/>
              </a:ext>
            </a:extLst>
          </p:cNvPr>
          <p:cNvSpPr>
            <a:spLocks noGrp="1"/>
          </p:cNvSpPr>
          <p:nvPr>
            <p:ph type="title"/>
          </p:nvPr>
        </p:nvSpPr>
        <p:spPr>
          <a:xfrm>
            <a:off x="838200" y="365126"/>
            <a:ext cx="10515600" cy="572424"/>
          </a:xfrm>
        </p:spPr>
        <p:txBody>
          <a:bodyPr vert="horz"/>
          <a:lstStyle/>
          <a:p>
            <a:r>
              <a:rPr lang="en-US" b="0" spc="-30">
                <a:solidFill>
                  <a:srgbClr val="2E2D75"/>
                </a:solidFill>
                <a:latin typeface="Poppins SemiBold" pitchFamily="2" charset="77"/>
                <a:cs typeface="Poppins SemiBold" pitchFamily="2" charset="77"/>
              </a:rPr>
              <a:t>Common themes </a:t>
            </a:r>
          </a:p>
        </p:txBody>
      </p:sp>
      <p:sp>
        <p:nvSpPr>
          <p:cNvPr id="9" name="TextBox 8">
            <a:extLst>
              <a:ext uri="{FF2B5EF4-FFF2-40B4-BE49-F238E27FC236}">
                <a16:creationId xmlns:a16="http://schemas.microsoft.com/office/drawing/2014/main" id="{F8352C42-3A3E-D650-D840-27378CC43014}"/>
              </a:ext>
            </a:extLst>
          </p:cNvPr>
          <p:cNvSpPr txBox="1"/>
          <p:nvPr/>
        </p:nvSpPr>
        <p:spPr>
          <a:xfrm>
            <a:off x="936434" y="1388125"/>
            <a:ext cx="8427903" cy="3745735"/>
          </a:xfrm>
          <a:prstGeom prst="rect">
            <a:avLst/>
          </a:prstGeom>
          <a:noFill/>
        </p:spPr>
        <p:txBody>
          <a:bodyPr wrap="square" rtlCol="0">
            <a:spAutoFit/>
          </a:bodyPr>
          <a:lstStyle/>
          <a:p>
            <a:endParaRPr lang="en-US"/>
          </a:p>
        </p:txBody>
      </p:sp>
      <p:sp>
        <p:nvSpPr>
          <p:cNvPr id="19" name="Rectangle 8">
            <a:extLst>
              <a:ext uri="{FF2B5EF4-FFF2-40B4-BE49-F238E27FC236}">
                <a16:creationId xmlns:a16="http://schemas.microsoft.com/office/drawing/2014/main" id="{690C377C-FCF8-8878-E9DC-DDC8220C927A}"/>
              </a:ext>
            </a:extLst>
          </p:cNvPr>
          <p:cNvSpPr>
            <a:spLocks noChangeArrowheads="1"/>
          </p:cNvSpPr>
          <p:nvPr/>
        </p:nvSpPr>
        <p:spPr bwMode="auto">
          <a:xfrm>
            <a:off x="0" y="-276999"/>
            <a:ext cx="184731"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0" rIns="9144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graphicFrame>
        <p:nvGraphicFramePr>
          <p:cNvPr id="6" name="Table 5">
            <a:extLst>
              <a:ext uri="{FF2B5EF4-FFF2-40B4-BE49-F238E27FC236}">
                <a16:creationId xmlns:a16="http://schemas.microsoft.com/office/drawing/2014/main" id="{E0C06090-B049-10C4-BC35-44DA5A04ECCC}"/>
              </a:ext>
            </a:extLst>
          </p:cNvPr>
          <p:cNvGraphicFramePr>
            <a:graphicFrameLocks noGrp="1"/>
          </p:cNvGraphicFramePr>
          <p:nvPr/>
        </p:nvGraphicFramePr>
        <p:xfrm>
          <a:off x="838200" y="937549"/>
          <a:ext cx="10515600" cy="5577840"/>
        </p:xfrm>
        <a:graphic>
          <a:graphicData uri="http://schemas.openxmlformats.org/drawingml/2006/table">
            <a:tbl>
              <a:tblPr firstRow="1" bandRow="1">
                <a:tableStyleId>{5C22544A-7EE6-4342-B048-85BDC9FD1C3A}</a:tableStyleId>
              </a:tblPr>
              <a:tblGrid>
                <a:gridCol w="10515600">
                  <a:extLst>
                    <a:ext uri="{9D8B030D-6E8A-4147-A177-3AD203B41FA5}">
                      <a16:colId xmlns:a16="http://schemas.microsoft.com/office/drawing/2014/main" val="1770996191"/>
                    </a:ext>
                  </a:extLst>
                </a:gridCol>
              </a:tblGrid>
              <a:tr h="5482915">
                <a:tc>
                  <a:txBody>
                    <a:bodyPr/>
                    <a:lstStyle/>
                    <a:p>
                      <a:pPr marL="342900" indent="-342900">
                        <a:buFont typeface="+mj-lt"/>
                        <a:buAutoNum type="arabicPeriod"/>
                      </a:pPr>
                      <a:r>
                        <a:rPr lang="en-US">
                          <a:solidFill>
                            <a:srgbClr val="002060"/>
                          </a:solidFill>
                        </a:rPr>
                        <a:t>Capacity building and professional development: </a:t>
                      </a:r>
                      <a:r>
                        <a:rPr lang="en-US" b="0">
                          <a:solidFill>
                            <a:srgbClr val="002060"/>
                          </a:solidFill>
                        </a:rPr>
                        <a:t>Customize capacity-building programmes to meet the specific needs of each MA/CP. </a:t>
                      </a:r>
                    </a:p>
                    <a:p>
                      <a:pPr marL="342900" indent="-342900">
                        <a:buFont typeface="+mj-lt"/>
                        <a:buAutoNum type="arabicPeriod"/>
                      </a:pPr>
                      <a:r>
                        <a:rPr lang="en-US">
                          <a:solidFill>
                            <a:srgbClr val="002060"/>
                          </a:solidFill>
                        </a:rPr>
                        <a:t>Knowledge exchange and collaborative networks: </a:t>
                      </a:r>
                      <a:r>
                        <a:rPr lang="en-US" b="0">
                          <a:solidFill>
                            <a:srgbClr val="002060"/>
                          </a:solidFill>
                        </a:rPr>
                        <a:t>Create online platforms and forums to facilitate the sharing of resources, best practices, and technical knowledge, including knowledge exchange networks where MAs/CPs can learn from each other’s successes and challenges, including youth-friendly forums.</a:t>
                      </a:r>
                    </a:p>
                    <a:p>
                      <a:pPr marL="342900" indent="-342900">
                        <a:buFont typeface="+mj-lt"/>
                        <a:buAutoNum type="arabicPeriod"/>
                      </a:pPr>
                      <a:r>
                        <a:rPr lang="en-US">
                          <a:solidFill>
                            <a:srgbClr val="002060"/>
                          </a:solidFill>
                        </a:rPr>
                        <a:t>Strategic partnerships and external engagement: </a:t>
                      </a:r>
                      <a:r>
                        <a:rPr lang="en-US" b="0">
                          <a:solidFill>
                            <a:srgbClr val="002060"/>
                          </a:solidFill>
                        </a:rPr>
                        <a:t>Strengthen and diversify strategic partnerships with various stakeholders at global, regional and local levels to support the Federation's mission. </a:t>
                      </a:r>
                    </a:p>
                    <a:p>
                      <a:pPr marL="342900" indent="-342900">
                        <a:buFont typeface="+mj-lt"/>
                        <a:buAutoNum type="arabicPeriod"/>
                      </a:pPr>
                      <a:r>
                        <a:rPr lang="en-US">
                          <a:solidFill>
                            <a:srgbClr val="002060"/>
                          </a:solidFill>
                        </a:rPr>
                        <a:t>Financial management and sustainability: </a:t>
                      </a:r>
                      <a:r>
                        <a:rPr lang="en-US" b="0">
                          <a:solidFill>
                            <a:srgbClr val="002060"/>
                          </a:solidFill>
                        </a:rPr>
                        <a:t>Develop comprehensive fundraising strategies, strengthen capacity in financial management, foster partnerships for resource sharing and joint funding opportunities, and support social enterprise initiatives and marketing strategies. </a:t>
                      </a:r>
                    </a:p>
                    <a:p>
                      <a:pPr marL="342900" indent="-342900">
                        <a:buFont typeface="+mj-lt"/>
                        <a:buAutoNum type="arabicPeriod"/>
                      </a:pPr>
                      <a:r>
                        <a:rPr lang="en-US">
                          <a:solidFill>
                            <a:srgbClr val="002060"/>
                          </a:solidFill>
                        </a:rPr>
                        <a:t>Governance, communication, and inclusion: </a:t>
                      </a:r>
                      <a:r>
                        <a:rPr lang="en-US" b="0">
                          <a:solidFill>
                            <a:srgbClr val="002060"/>
                          </a:solidFill>
                        </a:rPr>
                        <a:t>Enhance governance practices, develop a comprehensive communication strategy, promote a culture of inclusion and respect, and establish comprehensive security safety and inclusion policies, and support to ensure adherence to standards.</a:t>
                      </a:r>
                    </a:p>
                    <a:p>
                      <a:pPr marL="342900" indent="-342900">
                        <a:buFont typeface="+mj-lt"/>
                        <a:buAutoNum type="arabicPeriod"/>
                      </a:pPr>
                      <a:r>
                        <a:rPr lang="en-US">
                          <a:solidFill>
                            <a:srgbClr val="002060"/>
                          </a:solidFill>
                        </a:rPr>
                        <a:t>Collaborative partnership: </a:t>
                      </a:r>
                      <a:r>
                        <a:rPr lang="en-US" b="0">
                          <a:solidFill>
                            <a:srgbClr val="002060"/>
                          </a:solidFill>
                        </a:rPr>
                        <a:t>There is recognition that the Secretariat acts as a directive body, a resource provider, and a collaborative partner. There is a strong desire for it to engage more as a collaborative partner. </a:t>
                      </a:r>
                    </a:p>
                    <a:p>
                      <a:pPr marL="342900" indent="-342900">
                        <a:buFont typeface="+mj-lt"/>
                        <a:buAutoNum type="arabicPeriod"/>
                      </a:pPr>
                      <a:r>
                        <a:rPr lang="en-US">
                          <a:solidFill>
                            <a:srgbClr val="002060"/>
                          </a:solidFill>
                        </a:rPr>
                        <a:t>Adaptation to strategic changes: </a:t>
                      </a:r>
                      <a:r>
                        <a:rPr lang="en-US" b="0">
                          <a:solidFill>
                            <a:srgbClr val="002060"/>
                          </a:solidFill>
                        </a:rPr>
                        <a:t>More gradual implementation of changes would allow for better adoption, adaptation and uptake. Feedback indicates that implementing changes too rapidly causes delays and doesn’t provide for a period of adjustment. </a:t>
                      </a:r>
                    </a:p>
                    <a:p>
                      <a:endParaRPr lang="en-GB"/>
                    </a:p>
                  </a:txBody>
                  <a:tcPr>
                    <a:solidFill>
                      <a:schemeClr val="bg1"/>
                    </a:solidFill>
                  </a:tcPr>
                </a:tc>
                <a:extLst>
                  <a:ext uri="{0D108BD9-81ED-4DB2-BD59-A6C34878D82A}">
                    <a16:rowId xmlns:a16="http://schemas.microsoft.com/office/drawing/2014/main" val="2863532075"/>
                  </a:ext>
                </a:extLst>
              </a:tr>
            </a:tbl>
          </a:graphicData>
        </a:graphic>
      </p:graphicFrame>
    </p:spTree>
    <p:extLst>
      <p:ext uri="{BB962C8B-B14F-4D97-AF65-F5344CB8AC3E}">
        <p14:creationId xmlns:p14="http://schemas.microsoft.com/office/powerpoint/2010/main" val="221036063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Custom 2">
      <a:dk1>
        <a:srgbClr val="A759A3"/>
      </a:dk1>
      <a:lt1>
        <a:srgbClr val="FFFFFF"/>
      </a:lt1>
      <a:dk2>
        <a:srgbClr val="00B5C9"/>
      </a:dk2>
      <a:lt2>
        <a:srgbClr val="E7E6E6"/>
      </a:lt2>
      <a:accent1>
        <a:srgbClr val="E61181"/>
      </a:accent1>
      <a:accent2>
        <a:srgbClr val="F28C1B"/>
      </a:accent2>
      <a:accent3>
        <a:srgbClr val="AE559A"/>
      </a:accent3>
      <a:accent4>
        <a:srgbClr val="00B5C9"/>
      </a:accent4>
      <a:accent5>
        <a:srgbClr val="EF8CB8"/>
      </a:accent5>
      <a:accent6>
        <a:srgbClr val="4BBECF"/>
      </a:accent6>
      <a:hlink>
        <a:srgbClr val="CB98C5"/>
      </a:hlink>
      <a:folHlink>
        <a:srgbClr val="CB98C5"/>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7a77f28e-da2e-42c4-80a7-79c1462927c1" xsi:nil="true"/>
    <lcf76f155ced4ddcb4097134ff3c332f xmlns="d7243926-4f2f-49e5-8018-77b27fd81950">
      <Terms xmlns="http://schemas.microsoft.com/office/infopath/2007/PartnerControls"/>
    </lcf76f155ced4ddcb4097134ff3c332f>
    <_dlc_DocId xmlns="cd58f56f-97bb-4ee3-be73-39c4c446a25c">COID-1528417129-6085</_dlc_DocId>
    <_dlc_DocIdUrl xmlns="cd58f56f-97bb-4ee3-be73-39c4c446a25c">
      <Url>https://ippfglobal.sharepoint.com/sites/Connect-CO/ER/Comms/_layouts/15/DocIdRedir.aspx?ID=COID-1528417129-6085</Url>
      <Description>COID-1528417129-6085</Description>
    </_dlc_DocIdUrl>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FAB3CB032CEC947AE6D381902C47F9A" ma:contentTypeVersion="17" ma:contentTypeDescription="Create a new document." ma:contentTypeScope="" ma:versionID="2ceaaefaeff888b35c2e5df1b342d09e">
  <xsd:schema xmlns:xsd="http://www.w3.org/2001/XMLSchema" xmlns:xs="http://www.w3.org/2001/XMLSchema" xmlns:p="http://schemas.microsoft.com/office/2006/metadata/properties" xmlns:ns2="184c6296-04f2-4b59-a884-7fa598fd8790" xmlns:ns3="d7243926-4f2f-49e5-8018-77b27fd81950" xmlns:ns4="cd58f56f-97bb-4ee3-be73-39c4c446a25c" xmlns:ns5="7a77f28e-da2e-42c4-80a7-79c1462927c1" targetNamespace="http://schemas.microsoft.com/office/2006/metadata/properties" ma:root="true" ma:fieldsID="47a548c1e840fdedae6f201b43c4cc48" ns2:_="" ns3:_="" ns4:_="" ns5:_="">
    <xsd:import namespace="184c6296-04f2-4b59-a884-7fa598fd8790"/>
    <xsd:import namespace="d7243926-4f2f-49e5-8018-77b27fd81950"/>
    <xsd:import namespace="cd58f56f-97bb-4ee3-be73-39c4c446a25c"/>
    <xsd:import namespace="7a77f28e-da2e-42c4-80a7-79c1462927c1"/>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4:_dlc_DocId" minOccurs="0"/>
                <xsd:element ref="ns4:_dlc_DocIdUrl" minOccurs="0"/>
                <xsd:element ref="ns4:_dlc_DocIdPersistId" minOccurs="0"/>
                <xsd:element ref="ns3:MediaServiceAutoKeyPoints" minOccurs="0"/>
                <xsd:element ref="ns3:MediaServiceKeyPoints" minOccurs="0"/>
                <xsd:element ref="ns3:MediaServiceDateTaken" minOccurs="0"/>
                <xsd:element ref="ns3:MediaServiceAutoTags" minOccurs="0"/>
                <xsd:element ref="ns3:MediaLengthInSeconds" minOccurs="0"/>
                <xsd:element ref="ns3:MediaServiceObjectDetectorVersions" minOccurs="0"/>
                <xsd:element ref="ns3:lcf76f155ced4ddcb4097134ff3c332f" minOccurs="0"/>
                <xsd:element ref="ns5:TaxCatchAll" minOccurs="0"/>
                <xsd:element ref="ns3:MediaServiceOCR" minOccurs="0"/>
                <xsd:element ref="ns3:MediaServiceGenerationTime" minOccurs="0"/>
                <xsd:element ref="ns3:MediaServiceEventHashCode"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84c6296-04f2-4b59-a884-7fa598fd8790"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7243926-4f2f-49e5-8018-77b27fd81950"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DateTaken" ma:index="17" nillable="true" ma:displayName="MediaServiceDateTaken" ma:hidden="true" ma:internalName="MediaServiceDateTaken" ma:readOnly="true">
      <xsd:simpleType>
        <xsd:restriction base="dms:Text"/>
      </xsd:simpleType>
    </xsd:element>
    <xsd:element name="MediaServiceAutoTags" ma:index="18" nillable="true" ma:displayName="Tags" ma:internalName="MediaServiceAutoTags"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601d558d-d313-4f1d-868c-6b3a2833dc85" ma:termSetId="09814cd3-568e-fe90-9814-8d621ff8fb84" ma:anchorId="fba54fb3-c3e1-fe81-a776-ca4b69148c4d" ma:open="true" ma:isKeyword="false">
      <xsd:complexType>
        <xsd:sequence>
          <xsd:element ref="pc:Terms" minOccurs="0" maxOccurs="1"/>
        </xsd:sequence>
      </xsd:complexType>
    </xsd:element>
    <xsd:element name="MediaServiceOCR" ma:index="24" nillable="true" ma:displayName="Extracted Text" ma:internalName="MediaServiceOCR" ma:readOnly="true">
      <xsd:simpleType>
        <xsd:restriction base="dms:Note">
          <xsd:maxLength value="255"/>
        </xsd:restriction>
      </xsd:simpleType>
    </xsd:element>
    <xsd:element name="MediaServiceGenerationTime" ma:index="25" nillable="true" ma:displayName="MediaServiceGenerationTime" ma:hidden="true" ma:internalName="MediaServiceGenerationTime" ma:readOnly="true">
      <xsd:simpleType>
        <xsd:restriction base="dms:Text"/>
      </xsd:simpleType>
    </xsd:element>
    <xsd:element name="MediaServiceEventHashCode" ma:index="26" nillable="true" ma:displayName="MediaServiceEventHashCode" ma:hidden="true" ma:internalName="MediaServiceEventHashCode"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d58f56f-97bb-4ee3-be73-39c4c446a25c" elementFormDefault="qualified">
    <xsd:import namespace="http://schemas.microsoft.com/office/2006/documentManagement/types"/>
    <xsd:import namespace="http://schemas.microsoft.com/office/infopath/2007/PartnerControls"/>
    <xsd:element name="_dlc_DocId" ma:index="12" nillable="true" ma:displayName="Document ID Value" ma:description="The value of the document ID assigned to this item." ma:internalName="_dlc_DocId" ma:readOnly="true">
      <xsd:simpleType>
        <xsd:restriction base="dms:Text"/>
      </xsd:simpleType>
    </xsd:element>
    <xsd:element name="_dlc_DocIdUrl" ma:index="13"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4"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7a77f28e-da2e-42c4-80a7-79c1462927c1"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2afd5e65-1dcd-4157-9893-7d6bdaf4a841}" ma:internalName="TaxCatchAll" ma:showField="CatchAllData" ma:web="cd58f56f-97bb-4ee3-be73-39c4c446a25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14D535CD-45B5-4E05-BC4E-C4B3A58B1335}">
  <ds:schemaRefs>
    <ds:schemaRef ds:uri="65fa42c1-7250-4abb-86ef-45351be5f2f0"/>
    <ds:schemaRef ds:uri="http://purl.org/dc/elements/1.1/"/>
    <ds:schemaRef ds:uri="http://purl.org/dc/terms/"/>
    <ds:schemaRef ds:uri="http://schemas.openxmlformats.org/package/2006/metadata/core-properties"/>
    <ds:schemaRef ds:uri="c22e6c47-ae95-41fa-b792-c6705bc3ae6f"/>
    <ds:schemaRef ds:uri="http://schemas.microsoft.com/office/infopath/2007/PartnerControls"/>
    <ds:schemaRef ds:uri="http://schemas.microsoft.com/office/2006/documentManagement/types"/>
    <ds:schemaRef ds:uri="http://schemas.microsoft.com/office/2006/metadata/properties"/>
    <ds:schemaRef ds:uri="http://www.w3.org/XML/1998/namespace"/>
    <ds:schemaRef ds:uri="http://purl.org/dc/dcmitype/"/>
  </ds:schemaRefs>
</ds:datastoreItem>
</file>

<file path=customXml/itemProps2.xml><?xml version="1.0" encoding="utf-8"?>
<ds:datastoreItem xmlns:ds="http://schemas.openxmlformats.org/officeDocument/2006/customXml" ds:itemID="{E823A605-E8B7-4246-996E-239B920B0984}">
  <ds:schemaRefs>
    <ds:schemaRef ds:uri="http://schemas.microsoft.com/sharepoint/v3/contenttype/forms"/>
  </ds:schemaRefs>
</ds:datastoreItem>
</file>

<file path=customXml/itemProps3.xml><?xml version="1.0" encoding="utf-8"?>
<ds:datastoreItem xmlns:ds="http://schemas.openxmlformats.org/officeDocument/2006/customXml" ds:itemID="{033B75DB-FEAA-4C55-A647-990AE5C3B188}"/>
</file>

<file path=customXml/itemProps4.xml><?xml version="1.0" encoding="utf-8"?>
<ds:datastoreItem xmlns:ds="http://schemas.openxmlformats.org/officeDocument/2006/customXml" ds:itemID="{E8A465CB-B84D-4BBF-9C10-62CBDC018CC5}"/>
</file>

<file path=docMetadata/LabelInfo.xml><?xml version="1.0" encoding="utf-8"?>
<clbl:labelList xmlns:clbl="http://schemas.microsoft.com/office/2020/mipLabelMetadata">
  <clbl:label id="{56af9532-501a-404c-995d-80633a35c0ac}" enabled="0" method="" siteId="{56af9532-501a-404c-995d-80633a35c0ac}" removed="1"/>
</clbl:labelList>
</file>

<file path=docProps/app.xml><?xml version="1.0" encoding="utf-8"?>
<Properties xmlns="http://schemas.openxmlformats.org/officeDocument/2006/extended-properties" xmlns:vt="http://schemas.openxmlformats.org/officeDocument/2006/docPropsVTypes">
  <TotalTime>0</TotalTime>
  <Words>1408</Words>
  <Application>Microsoft Office PowerPoint</Application>
  <PresentationFormat>Widescreen</PresentationFormat>
  <Paragraphs>71</Paragraphs>
  <Slides>4</Slides>
  <Notes>4</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4</vt:i4>
      </vt:variant>
    </vt:vector>
  </HeadingPairs>
  <TitlesOfParts>
    <vt:vector size="14" baseType="lpstr">
      <vt:lpstr>Aptos</vt:lpstr>
      <vt:lpstr>Arial</vt:lpstr>
      <vt:lpstr>Calibri</vt:lpstr>
      <vt:lpstr>Calibri Light</vt:lpstr>
      <vt:lpstr>Poppins</vt:lpstr>
      <vt:lpstr>Poppins Light</vt:lpstr>
      <vt:lpstr>Poppins SemiBold</vt:lpstr>
      <vt:lpstr>Verdana</vt:lpstr>
      <vt:lpstr>Office Theme</vt:lpstr>
      <vt:lpstr>think-cell Slide</vt:lpstr>
      <vt:lpstr>Secretariat Accountability Mechanism   June 2025</vt:lpstr>
      <vt:lpstr>SAM Overview and Process</vt:lpstr>
      <vt:lpstr>Global Scores: Accountability Area</vt:lpstr>
      <vt:lpstr>Common themes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DRAFT RESULTS FRAMEWORK INDICATORS</dc:title>
  <dc:creator>Mahua Sen</dc:creator>
  <cp:lastModifiedBy>Riva Eskinazi</cp:lastModifiedBy>
  <cp:revision>3</cp:revision>
  <dcterms:created xsi:type="dcterms:W3CDTF">2022-07-10T06:27:46Z</dcterms:created>
  <dcterms:modified xsi:type="dcterms:W3CDTF">2025-06-27T17:30:50Z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0x010100FFAB3CB032CEC947AE6D381902C47F9A</vt:lpwstr>
  </property>
  <property fmtid="{D5CDD505-2E9C-101B-9397-08002B2CF9AE}" pid="3" name="_dlc_DocIdItemGuid">
    <vt:lpwstr>7fe1a052-5f59-4071-8a30-32d31b09f6f2</vt:lpwstr>
  </property>
  <property fmtid="{D5CDD505-2E9C-101B-9397-08002B2CF9AE}" pid="4" name="MediaServiceImageTags">
    <vt:lpwstr/>
  </property>
  <property fmtid="{D5CDD505-2E9C-101B-9397-08002B2CF9AE}" pid="5" name="xd_ProgID">
    <vt:lpwstr/>
  </property>
  <property fmtid="{D5CDD505-2E9C-101B-9397-08002B2CF9AE}" pid="6" name="ComplianceAssetId">
    <vt:lpwstr/>
  </property>
  <property fmtid="{D5CDD505-2E9C-101B-9397-08002B2CF9AE}" pid="7" name="TemplateUrl">
    <vt:lpwstr/>
  </property>
  <property fmtid="{D5CDD505-2E9C-101B-9397-08002B2CF9AE}" pid="8" name="_ExtendedDescription">
    <vt:lpwstr/>
  </property>
  <property fmtid="{D5CDD505-2E9C-101B-9397-08002B2CF9AE}" pid="9" name="TriggerFlowInfo">
    <vt:lpwstr/>
  </property>
  <property fmtid="{D5CDD505-2E9C-101B-9397-08002B2CF9AE}" pid="10" name="xd_Signature">
    <vt:bool>false</vt:bool>
  </property>
</Properties>
</file>