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  <p:sldMasterId id="2147483694" r:id="rId6"/>
  </p:sldMasterIdLst>
  <p:notesMasterIdLst>
    <p:notesMasterId r:id="rId22"/>
  </p:notesMasterIdLst>
  <p:handoutMasterIdLst>
    <p:handoutMasterId r:id="rId23"/>
  </p:handoutMasterIdLst>
  <p:sldIdLst>
    <p:sldId id="267" r:id="rId7"/>
    <p:sldId id="2230" r:id="rId8"/>
    <p:sldId id="283" r:id="rId9"/>
    <p:sldId id="2215" r:id="rId10"/>
    <p:sldId id="2216" r:id="rId11"/>
    <p:sldId id="2222" r:id="rId12"/>
    <p:sldId id="2231" r:id="rId13"/>
    <p:sldId id="2210" r:id="rId14"/>
    <p:sldId id="465" r:id="rId15"/>
    <p:sldId id="2203" r:id="rId16"/>
    <p:sldId id="2224" r:id="rId17"/>
    <p:sldId id="2226" r:id="rId18"/>
    <p:sldId id="2228" r:id="rId19"/>
    <p:sldId id="2229" r:id="rId20"/>
    <p:sldId id="2223" r:id="rId21"/>
  </p:sldIdLst>
  <p:sldSz cx="12192000" cy="6858000"/>
  <p:notesSz cx="6858000" cy="9144000"/>
  <p:embeddedFontLst>
    <p:embeddedFont>
      <p:font typeface="Barlow Medium" panose="00000600000000000000" pitchFamily="2" charset="77"/>
      <p:regular r:id="rId24"/>
      <p:italic r:id="rId25"/>
    </p:embeddedFont>
    <p:embeddedFont>
      <p:font typeface="Barlow Semi Condensed ExtraBold" panose="00000906000000000000" pitchFamily="2" charset="77"/>
      <p:bold r:id="rId26"/>
      <p:italic r:id="rId27"/>
      <p:boldItalic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09311048-B978-42EB-AAA4-7B22A02115F9}">
          <p14:sldIdLst>
            <p14:sldId id="267"/>
            <p14:sldId id="2230"/>
            <p14:sldId id="283"/>
            <p14:sldId id="2215"/>
            <p14:sldId id="2216"/>
            <p14:sldId id="2222"/>
            <p14:sldId id="2231"/>
            <p14:sldId id="2210"/>
            <p14:sldId id="465"/>
            <p14:sldId id="2203"/>
            <p14:sldId id="2224"/>
            <p14:sldId id="2226"/>
            <p14:sldId id="2228"/>
            <p14:sldId id="2229"/>
            <p14:sldId id="22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59DC0E-3B09-AB0F-028A-E818625BE1B4}" name="Varun Anand" initials="VA" userId="S::vanand@ippf.org::053b9e4f-1db1-48b4-823f-9bb89fc8fcdc" providerId="AD"/>
  <p188:author id="{A46D3F17-F446-0AA8-8766-BBAC49E8FF4B}" name="Varun Anand" initials="VA" userId="S::VAnand@ippf.org::053b9e4f-1db1-48b4-823f-9bb89fc8fcdc" providerId="AD"/>
  <p188:author id="{5BE1761F-BF77-A389-4DC3-959523815305}" name="Cristina Smith" initials="" userId="S::csmith@ippf.org::33c65dd9-c83e-4cf3-adc5-17ef621bf944" providerId="AD"/>
  <p188:author id="{1978DE40-3D1E-CA9D-A8BF-4FB4B159B629}" name="Srishti Baid" initials="SB" userId="S::SBaid@ippf.org::dddfb265-941b-402b-a783-49e043d7ef75" providerId="AD"/>
  <p188:author id="{37C8AE46-921F-40C7-33E1-A7D0DF407676}" name="Diptika Poudyal" initials="DP" userId="S::DPoudyal@ippf.org::14ee54d1-f4dd-492e-9877-a220695102cc" providerId="AD"/>
  <p188:author id="{8E65D391-90AF-21DA-4D94-C7CD2D692CE1}" name="Bhawna Bisht" initials="" userId="S::BBisht@ippf.org::6b2fde9f-4904-4ccf-b641-23371a54750e" providerId="AD"/>
  <p188:author id="{713819F3-81A1-1A2C-BDA1-6E5DEF114CC5}" name="Rajarshi Porwal" initials="" userId="S::RPorwal@ippf.org::1a78eed5-294c-4c65-953f-5ebceb7fa5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69"/>
    <a:srgbClr val="187094"/>
    <a:srgbClr val="000000"/>
    <a:srgbClr val="C6E8F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/>
    <p:restoredTop sz="94658"/>
  </p:normalViewPr>
  <p:slideViewPr>
    <p:cSldViewPr snapToGrid="0">
      <p:cViewPr varScale="1">
        <p:scale>
          <a:sx n="120" d="100"/>
          <a:sy n="120" d="100"/>
        </p:scale>
        <p:origin x="83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8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0.00,,"M"</c:formatCode>
                <c:ptCount val="4"/>
                <c:pt idx="0">
                  <c:v>27879867.002910003</c:v>
                </c:pt>
                <c:pt idx="1">
                  <c:v>15594700.648140002</c:v>
                </c:pt>
                <c:pt idx="2">
                  <c:v>27441785.443700008</c:v>
                </c:pt>
                <c:pt idx="3">
                  <c:v>174513466.93108508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5-4C4E-9B36-47DBC4D3BB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0.00,,"M"</c:formatCode>
                <c:ptCount val="4"/>
                <c:pt idx="0">
                  <c:v>29613264.949685968</c:v>
                </c:pt>
                <c:pt idx="1">
                  <c:v>15941511.841851588</c:v>
                </c:pt>
                <c:pt idx="2">
                  <c:v>31017052.709972303</c:v>
                </c:pt>
                <c:pt idx="3">
                  <c:v>174344538.95308974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85-4C4E-9B36-47DBC4D3BB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0.00,,"M"</c:formatCode>
                <c:ptCount val="4"/>
                <c:pt idx="0">
                  <c:v>33352829.84</c:v>
                </c:pt>
                <c:pt idx="1">
                  <c:v>15609465.429999998</c:v>
                </c:pt>
                <c:pt idx="2">
                  <c:v>30559151.420000002</c:v>
                </c:pt>
                <c:pt idx="3">
                  <c:v>185520126.37999997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85-4C4E-9B36-47DBC4D3BB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2B4AFC1F-D8F1-A34F-B1C4-BC6A29F21B2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EF7-FD4A-892F-37BECCF4EC2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544AD0D3-F899-1047-B6E2-0A5637A663B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EF7-FD4A-892F-37BECCF4EC2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E046A556-BE9E-E943-9CE9-85197FCB866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EF7-FD4A-892F-37BECCF4EC2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39B6E4DD-38A6-8349-A5D4-3899A7DEE4A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EF7-FD4A-892F-37BECCF4EC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0.00,,"M"</c:formatCode>
                <c:ptCount val="4"/>
                <c:pt idx="0">
                  <c:v>39078125.850000001</c:v>
                </c:pt>
                <c:pt idx="1">
                  <c:v>22450617.780000001</c:v>
                </c:pt>
                <c:pt idx="2">
                  <c:v>30781143.66</c:v>
                </c:pt>
                <c:pt idx="3">
                  <c:v>186212910.25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7-FD4A-892F-37BECCF4E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8175024"/>
        <c:axId val="2008763696"/>
      </c:barChart>
      <c:catAx>
        <c:axId val="2008175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763696"/>
        <c:crosses val="autoZero"/>
        <c:auto val="1"/>
        <c:lblAlgn val="ctr"/>
        <c:lblOffset val="100"/>
        <c:noMultiLvlLbl val="0"/>
      </c:catAx>
      <c:valAx>
        <c:axId val="200876369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1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0.2</c:v>
                </c:pt>
                <c:pt idx="1">
                  <c:v>0.16050420168067228</c:v>
                </c:pt>
                <c:pt idx="2">
                  <c:v>0.24789915966386555</c:v>
                </c:pt>
                <c:pt idx="3">
                  <c:v>0.39159663865546218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D-CE40-A136-DF9F8C0B53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0.20458265139116202</c:v>
                </c:pt>
                <c:pt idx="1">
                  <c:v>0.16257501363884341</c:v>
                </c:pt>
                <c:pt idx="2">
                  <c:v>0.24440807419530824</c:v>
                </c:pt>
                <c:pt idx="3">
                  <c:v>0.38843426077468629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D-CE40-A136-DF9F8C0B53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0.157</c:v>
                </c:pt>
                <c:pt idx="1">
                  <c:v>0.17979999999999999</c:v>
                </c:pt>
                <c:pt idx="2">
                  <c:v>0.25140000000000001</c:v>
                </c:pt>
                <c:pt idx="3">
                  <c:v>0.4118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4D-CE40-A136-DF9F8C0B53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0.16189999999999999</c:v>
                </c:pt>
                <c:pt idx="1">
                  <c:v>0.18579999999999999</c:v>
                </c:pt>
                <c:pt idx="2">
                  <c:v>0.25950000000000001</c:v>
                </c:pt>
                <c:pt idx="3">
                  <c:v>0.39279999999999998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8-1646-B04B-44BFF0E97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8175024"/>
        <c:axId val="2008763696"/>
      </c:barChart>
      <c:catAx>
        <c:axId val="2008175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763696"/>
        <c:crosses val="autoZero"/>
        <c:auto val="1"/>
        <c:lblAlgn val="ctr"/>
        <c:lblOffset val="100"/>
        <c:noMultiLvlLbl val="0"/>
      </c:catAx>
      <c:valAx>
        <c:axId val="200876369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1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551685909912636"/>
          <c:y val="2.578124841404722E-2"/>
          <c:w val="0.25335585536148653"/>
          <c:h val="0.94843750317190556"/>
        </c:manualLayout>
      </c:layout>
      <c:barChart>
        <c:barDir val="bar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3. Solidarity for Change</c:v>
                </c:pt>
              </c:strCache>
              <c:extLst xmlns:c15="http://schemas.microsoft.com/office/drawing/2012/chart"/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03078936492631"/>
                      <c:h val="8.64461010309385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6B2-4203-B897-ED573A478B23}"/>
                </c:ext>
              </c:extLst>
            </c:dLbl>
            <c:dLbl>
              <c:idx val="5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576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03078936492631"/>
                      <c:h val="8.56100978844661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6B2-4203-B897-ED573A478B23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1.7899999999999999E-2</c:v>
                </c:pt>
                <c:pt idx="1">
                  <c:v>0.15590000000000001</c:v>
                </c:pt>
                <c:pt idx="2">
                  <c:v>5.4199999999999998E-2</c:v>
                </c:pt>
                <c:pt idx="3">
                  <c:v>0.2379</c:v>
                </c:pt>
                <c:pt idx="4">
                  <c:v>0.10489999999999999</c:v>
                </c:pt>
                <c:pt idx="5">
                  <c:v>8.4099999999999994E-2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8CC3-439D-9CEB-BAF5C44069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8CC3-439D-9CEB-BAF5C4406990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4.6848618648449081E-2</c:v>
                      </c:pt>
                      <c:pt idx="1">
                        <c:v>0.15518369283047415</c:v>
                      </c:pt>
                      <c:pt idx="2">
                        <c:v>9.8488950253206503E-2</c:v>
                      </c:pt>
                      <c:pt idx="3">
                        <c:v>0.22395160192391259</c:v>
                      </c:pt>
                      <c:pt idx="4">
                        <c:v>0.15520259737960637</c:v>
                      </c:pt>
                      <c:pt idx="5">
                        <c:v>5.6500930386134324E-2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8CC3-439D-9CEB-BAF5C440699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3.9834817791174267E-2</c:v>
                      </c:pt>
                      <c:pt idx="1">
                        <c:v>0.19990689087148086</c:v>
                      </c:pt>
                      <c:pt idx="2">
                        <c:v>7.1741980301459854E-2</c:v>
                      </c:pt>
                      <c:pt idx="3">
                        <c:v>0.16801527977485969</c:v>
                      </c:pt>
                      <c:pt idx="4">
                        <c:v>0.1177993063642854</c:v>
                      </c:pt>
                      <c:pt idx="5">
                        <c:v>0.18346915333377714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8CC3-439D-9CEB-BAF5C4406990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1. Center Care on People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6576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0.90659999999999996</c:v>
                </c:pt>
                <c:pt idx="1">
                  <c:v>0.46139999999999998</c:v>
                </c:pt>
                <c:pt idx="2">
                  <c:v>0.75280000000000002</c:v>
                </c:pt>
                <c:pt idx="3">
                  <c:v>0.23930000000000001</c:v>
                </c:pt>
                <c:pt idx="4">
                  <c:v>0.34920000000000001</c:v>
                </c:pt>
                <c:pt idx="5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D-4B81-BED1-B14CB6291A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4.6800000000000001E-2</c:v>
                      </c:pt>
                      <c:pt idx="1">
                        <c:v>0.1157</c:v>
                      </c:pt>
                      <c:pt idx="2">
                        <c:v>9.0999999999999998E-2</c:v>
                      </c:pt>
                      <c:pt idx="3">
                        <c:v>0.37359999999999999</c:v>
                      </c:pt>
                      <c:pt idx="4">
                        <c:v>0.30620000000000003</c:v>
                      </c:pt>
                      <c:pt idx="5">
                        <c:v>7.8600000000000003E-2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B0D-4B81-BED1-B14CB6291AA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1.5800000000000002E-2</c:v>
                      </c:pt>
                      <c:pt idx="1">
                        <c:v>0.14799999999999999</c:v>
                      </c:pt>
                      <c:pt idx="2">
                        <c:v>5.4199999999999998E-2</c:v>
                      </c:pt>
                      <c:pt idx="3">
                        <c:v>0.2379</c:v>
                      </c:pt>
                      <c:pt idx="4">
                        <c:v>0.10829999999999999</c:v>
                      </c:pt>
                      <c:pt idx="5">
                        <c:v>8.6999999999999994E-2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B0D-4B81-BED1-B14CB6291AAA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Sheet1!$H$2:$H$7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3.5200000000000002E-2</c:v>
                      </c:pt>
                      <c:pt idx="1">
                        <c:v>0.24</c:v>
                      </c:pt>
                      <c:pt idx="2">
                        <c:v>9.8599999999999993E-2</c:v>
                      </c:pt>
                      <c:pt idx="3">
                        <c:v>0.14929999999999999</c:v>
                      </c:pt>
                      <c:pt idx="4">
                        <c:v>0.24340000000000001</c:v>
                      </c:pt>
                      <c:pt idx="5">
                        <c:v>0.1263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B0D-4B81-BED1-B14CB6291AAA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95728117456686"/>
          <c:y val="2.490798971167095E-2"/>
          <c:w val="0.64130952881904468"/>
          <c:h val="0.93911380292702651"/>
        </c:manualLayout>
      </c:layout>
      <c:barChart>
        <c:barDir val="bar"/>
        <c:grouping val="clustered"/>
        <c:varyColors val="0"/>
        <c:ser>
          <c:idx val="3"/>
          <c:order val="3"/>
          <c:tx>
            <c:strRef>
              <c:f>Sheet1!$F$1</c:f>
              <c:strCache>
                <c:ptCount val="1"/>
                <c:pt idx="0">
                  <c:v>4. Nurture our Federation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83291539163835"/>
                      <c:h val="8.64461010309385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57D-4EF2-B0A1-4BBB158CFCF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  <c:extLst xmlns:c15="http://schemas.microsoft.com/office/drawing/2012/chart"/>
            </c:strRef>
          </c:cat>
          <c:val>
            <c:numRef>
              <c:f>Sheet1!$F$2:$F$7</c:f>
              <c:numCache>
                <c:formatCode>0%</c:formatCode>
                <c:ptCount val="6"/>
                <c:pt idx="0">
                  <c:v>3.1E-2</c:v>
                </c:pt>
                <c:pt idx="1">
                  <c:v>0.25540000000000002</c:v>
                </c:pt>
                <c:pt idx="2">
                  <c:v>0.1087</c:v>
                </c:pt>
                <c:pt idx="3">
                  <c:v>0.14929999999999999</c:v>
                </c:pt>
                <c:pt idx="4">
                  <c:v>0.2472</c:v>
                </c:pt>
                <c:pt idx="5">
                  <c:v>0.17510000000000001</c:v>
                </c:pt>
              </c:numCache>
              <c:extLst xmlns:c15="http://schemas.microsoft.com/office/drawing/2012/chart"/>
            </c:numRef>
          </c:val>
          <c:extLst>
            <c:ext xmlns:c16="http://schemas.microsoft.com/office/drawing/2014/chart" uri="{C3380CC4-5D6E-409C-BE32-E72D297353CC}">
              <c16:uniqueId val="{00000003-99FB-4252-80DC-3D93599F40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99FB-4252-80DC-3D93599F404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3.09E-2</c:v>
                      </c:pt>
                      <c:pt idx="1">
                        <c:v>0.15518369283047415</c:v>
                      </c:pt>
                      <c:pt idx="2">
                        <c:v>9.8488950253206503E-2</c:v>
                      </c:pt>
                      <c:pt idx="3">
                        <c:v>0.22395160192391259</c:v>
                      </c:pt>
                      <c:pt idx="4">
                        <c:v>0.15520259737960637</c:v>
                      </c:pt>
                      <c:pt idx="5">
                        <c:v>5.6500930386134324E-2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99FB-4252-80DC-3D93599F404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1.9197515848508692E-2</c:v>
                      </c:pt>
                      <c:pt idx="1">
                        <c:v>6.5032584635764251E-2</c:v>
                      </c:pt>
                      <c:pt idx="2">
                        <c:v>8.9636198303443895E-2</c:v>
                      </c:pt>
                      <c:pt idx="3">
                        <c:v>6.8135151315090112E-2</c:v>
                      </c:pt>
                      <c:pt idx="4">
                        <c:v>0.11411979371654492</c:v>
                      </c:pt>
                      <c:pt idx="5">
                        <c:v>0.11731103354544929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9FB-4252-80DC-3D93599F4045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02623741680041"/>
          <c:y val="3.1528875100742315E-2"/>
          <c:w val="0.66855432020193462"/>
          <c:h val="0.93694224979851537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2. Move the Sexuality Agenda</c:v>
                </c:pt>
              </c:strCache>
              <c:extLst xmlns:c15="http://schemas.microsoft.com/office/drawing/2012/chart"/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7.4880275465076362E-2"/>
                  <c:y val="-8.598784118384276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576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684716396059058"/>
                      <c:h val="5.68885175538196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5C7-1E41-B2CD-3525A43C8E33}"/>
                </c:ext>
              </c:extLst>
            </c:dLbl>
            <c:dLbl>
              <c:idx val="3"/>
              <c:layout>
                <c:manualLayout>
                  <c:x val="0"/>
                  <c:y val="1.1465271181050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7-B340-B290-2614F339295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  <c:extLst xmlns:c15="http://schemas.microsoft.com/office/drawing/2012/chart"/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4.4699999999999997E-2</c:v>
                </c:pt>
                <c:pt idx="1">
                  <c:v>0.12429999999999999</c:v>
                </c:pt>
                <c:pt idx="2">
                  <c:v>9.0999999999999998E-2</c:v>
                </c:pt>
                <c:pt idx="3">
                  <c:v>0.37359999999999999</c:v>
                </c:pt>
                <c:pt idx="4">
                  <c:v>0.29870000000000002</c:v>
                </c:pt>
                <c:pt idx="5">
                  <c:v>8.2199999999999995E-2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1C35-4352-8732-F83A21B718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0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1C35-4352-8732-F83A21B7187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1.9197515848508692E-2</c:v>
                      </c:pt>
                      <c:pt idx="1">
                        <c:v>6.5032584635764251E-2</c:v>
                      </c:pt>
                      <c:pt idx="2">
                        <c:v>8.9636198303443895E-2</c:v>
                      </c:pt>
                      <c:pt idx="3">
                        <c:v>6.8135151315090112E-2</c:v>
                      </c:pt>
                      <c:pt idx="4">
                        <c:v>0.11411979371654492</c:v>
                      </c:pt>
                      <c:pt idx="5">
                        <c:v>0.11731103354544929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1C35-4352-8732-F83A21B7187C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3.9834817791174267E-2</c:v>
                      </c:pt>
                      <c:pt idx="1">
                        <c:v>0.19990689087148086</c:v>
                      </c:pt>
                      <c:pt idx="2">
                        <c:v>7.1741980301459854E-2</c:v>
                      </c:pt>
                      <c:pt idx="3">
                        <c:v>0.16801527977485969</c:v>
                      </c:pt>
                      <c:pt idx="4">
                        <c:v>0.1177993063642854</c:v>
                      </c:pt>
                      <c:pt idx="5">
                        <c:v>0.18346915333377714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1C35-4352-8732-F83A21B7187C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81252395471629"/>
          <c:y val="3.2163105855527105E-2"/>
          <c:w val="0.63189581200052625"/>
          <c:h val="0.90609132848592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6.3540366229736994E-2</c:v>
                </c:pt>
                <c:pt idx="1">
                  <c:v>0.11359608624565359</c:v>
                </c:pt>
                <c:pt idx="2">
                  <c:v>0.11181112971851324</c:v>
                </c:pt>
                <c:pt idx="3">
                  <c:v>0.71105241780609618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7-214B-9FBF-04C209294A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6.3533168202759241E-2</c:v>
                </c:pt>
                <c:pt idx="1">
                  <c:v>0.11802045889662294</c:v>
                </c:pt>
                <c:pt idx="2">
                  <c:v>0.12361510291658984</c:v>
                </c:pt>
                <c:pt idx="3">
                  <c:v>0.694831269984028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7-214B-9FBF-04C209294A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6.8199999999999997E-2</c:v>
                </c:pt>
                <c:pt idx="1">
                  <c:v>0.1149</c:v>
                </c:pt>
                <c:pt idx="2">
                  <c:v>0.1179</c:v>
                </c:pt>
                <c:pt idx="3">
                  <c:v>0.69899999999999995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7-214B-9FBF-04C209294A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8.0600000000000005E-2</c:v>
                </c:pt>
                <c:pt idx="1">
                  <c:v>0.1105</c:v>
                </c:pt>
                <c:pt idx="2">
                  <c:v>0.14030000000000001</c:v>
                </c:pt>
                <c:pt idx="3">
                  <c:v>0.66859999999999997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7-3B41-B1A7-028F2ADC7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1358799"/>
        <c:axId val="1508274176"/>
      </c:barChart>
      <c:catAx>
        <c:axId val="301358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508274176"/>
        <c:crosses val="autoZero"/>
        <c:auto val="1"/>
        <c:lblAlgn val="ctr"/>
        <c:lblOffset val="100"/>
        <c:noMultiLvlLbl val="0"/>
      </c:catAx>
      <c:valAx>
        <c:axId val="150827417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301358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180931759806414"/>
          <c:y val="0.92363484077075431"/>
          <c:w val="0.34326736609671127"/>
          <c:h val="5.88216469444128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733471537259804"/>
          <c:y val="3.2996297627853839E-2"/>
          <c:w val="0.36568462358248488"/>
          <c:h val="0.93400757094245168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QD3_5!$B$1</c:f>
              <c:strCache>
                <c:ptCount val="1"/>
                <c:pt idx="0">
                  <c:v>Number of countries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2-BFE5-405B-BC1D-4D661EB1CE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4-BFE5-405B-BC1D-4D661EB1CE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6-BFE5-405B-BC1D-4D661EB1CE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8-BFE5-405B-BC1D-4D661EB1CE3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FE5-405B-BC1D-4D661EB1CE36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FE5-405B-BC1D-4D661EB1CE36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FE5-405B-BC1D-4D661EB1CE36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2676-4B0D-8B8A-B81BF4C9A4CE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E9C-0C4C-81DF-226A29C43485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9C-0C4C-81DF-226A29C434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>
                    <a:latin typeface="Century Gothic" panose="020B0502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QD3_5!$A$2:$A$12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QD3_5!$B$2:$B$12</c:f>
              <c:numCache>
                <c:formatCode>General</c:formatCode>
                <c:ptCount val="11"/>
                <c:pt idx="0">
                  <c:v>87</c:v>
                </c:pt>
                <c:pt idx="1">
                  <c:v>94</c:v>
                </c:pt>
                <c:pt idx="2">
                  <c:v>65</c:v>
                </c:pt>
                <c:pt idx="3">
                  <c:v>47</c:v>
                </c:pt>
                <c:pt idx="4">
                  <c:v>60</c:v>
                </c:pt>
                <c:pt idx="5">
                  <c:v>101</c:v>
                </c:pt>
                <c:pt idx="6">
                  <c:v>97</c:v>
                </c:pt>
                <c:pt idx="7">
                  <c:v>64</c:v>
                </c:pt>
                <c:pt idx="8">
                  <c:v>84</c:v>
                </c:pt>
                <c:pt idx="9">
                  <c:v>84</c:v>
                </c:pt>
                <c:pt idx="10">
                  <c:v>106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9-BFE5-405B-BC1D-4D661EB1CE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9676384"/>
        <c:axId val="41967677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QD3_5!$C$1</c15:sqref>
                        </c15:formulaRef>
                      </c:ext>
                    </c:extLst>
                    <c:strCache>
                      <c:ptCount val="1"/>
                      <c:pt idx="0">
                        <c:v>Global spending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numFmt formatCode="&quot;$&quot;#,##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635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QD3_5!$A$2:$A$12</c15:sqref>
                        </c15:formulaRef>
                      </c:ext>
                    </c:extLst>
                    <c:strCache>
                      <c:ptCount val="11"/>
                      <c:pt idx="0">
                        <c:v>Care: Static Clinic</c:v>
                      </c:pt>
                      <c:pt idx="1">
                        <c:v>Care: Outreach, mobile clinic, Community-based, delivery</c:v>
                      </c:pt>
                      <c:pt idx="2">
                        <c:v>Care: Other Services, enabled or referred (associated clinics)</c:v>
                      </c:pt>
                      <c:pt idx="3">
                        <c:v>Care: Social Marketing Services</c:v>
                      </c:pt>
                      <c:pt idx="4">
                        <c:v>Care: Digital Health Intervention and Selfcare</c:v>
                      </c:pt>
                      <c:pt idx="5">
                        <c:v>Advocacy</c:v>
                      </c:pt>
                      <c:pt idx="6">
                        <c:v>CSE</c:v>
                      </c:pt>
                      <c:pt idx="7">
                        <c:v>CSE Online, including social media</c:v>
                      </c:pt>
                      <c:pt idx="8">
                        <c:v>Partnerships and Movements: capacity-sharing, amplifying messages, and sub-granting</c:v>
                      </c:pt>
                      <c:pt idx="9">
                        <c:v>Knowledge, research, evidence, innovation, and publishing, including peer-review articles</c:v>
                      </c:pt>
                      <c:pt idx="10">
                        <c:v>Internal MA infrastructure, Organisational Development, Capacity Development, values, processes, and procedures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QD3_5!$C$2:$C$12</c15:sqref>
                        </c15:formulaRef>
                      </c:ext>
                    </c:extLst>
                    <c:numCache>
                      <c:formatCode>"$"#,##0.00_);[Red]\("$"#,##0.00\)</c:formatCode>
                      <c:ptCount val="11"/>
                      <c:pt idx="0">
                        <c:v>95123634.480000004</c:v>
                      </c:pt>
                      <c:pt idx="1">
                        <c:v>36529840.810000002</c:v>
                      </c:pt>
                      <c:pt idx="2">
                        <c:v>13987509.560000001</c:v>
                      </c:pt>
                      <c:pt idx="3">
                        <c:v>32992684</c:v>
                      </c:pt>
                      <c:pt idx="4" formatCode="_([$$-409]* #,##0.00_);_([$$-409]* \(#,##0.00\);_([$$-409]* &quot;-&quot;??_);_(@_)">
                        <c:v>2854254.1</c:v>
                      </c:pt>
                      <c:pt idx="5" formatCode="_([$$-409]* #,##0.00_);_([$$-409]* \(#,##0.00\);_([$$-409]* &quot;-&quot;??_);_(@_)">
                        <c:v>16864343.530000001</c:v>
                      </c:pt>
                      <c:pt idx="6" formatCode="_([$$-409]* #,##0.00_);_([$$-409]* \(#,##0.00\);_([$$-409]* &quot;-&quot;??_);_(@_)">
                        <c:v>11347269.5</c:v>
                      </c:pt>
                      <c:pt idx="7">
                        <c:v>1946479.29</c:v>
                      </c:pt>
                      <c:pt idx="8">
                        <c:v>12756763.59</c:v>
                      </c:pt>
                      <c:pt idx="9">
                        <c:v>9005787.1300000008</c:v>
                      </c:pt>
                      <c:pt idx="10">
                        <c:v>37479155.380000003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BFE5-405B-BC1D-4D661EB1CE36}"/>
                  </c:ext>
                </c:extLst>
              </c15:ser>
            </c15:filteredBarSeries>
          </c:ext>
        </c:extLst>
      </c:barChart>
      <c:catAx>
        <c:axId val="41967638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 sz="1100">
                <a:latin typeface="Century Gothic" panose="020B0502020202020204" pitchFamily="34" charset="0"/>
              </a:defRPr>
            </a:pPr>
            <a:endParaRPr lang="en-US"/>
          </a:p>
        </c:txPr>
        <c:crossAx val="419676776"/>
        <c:crosses val="autoZero"/>
        <c:auto val="1"/>
        <c:lblAlgn val="ctr"/>
        <c:lblOffset val="100"/>
        <c:noMultiLvlLbl val="1"/>
      </c:catAx>
      <c:valAx>
        <c:axId val="419676776"/>
        <c:scaling>
          <c:orientation val="minMax"/>
        </c:scaling>
        <c:delete val="1"/>
        <c:axPos val="b"/>
        <c:numFmt formatCode="0%" sourceLinked="0"/>
        <c:majorTickMark val="out"/>
        <c:minorTickMark val="none"/>
        <c:tickLblPos val="nextTo"/>
        <c:crossAx val="419676384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3D-1B41-89F6-AC9730EC962F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B3D-1B41-89F6-AC9730EC962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B3D-1B41-89F6-AC9730EC962F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B3D-1B41-89F6-AC9730EC962F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B3D-1B41-89F6-AC9730EC962F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B3D-1B41-89F6-AC9730EC962F}"/>
              </c:ext>
            </c:extLst>
          </c:dPt>
          <c:dLbls>
            <c:dLbl>
              <c:idx val="0"/>
              <c:layout>
                <c:manualLayout>
                  <c:x val="0"/>
                  <c:y val="1.60174611902771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6AF-6F4B-BC5B-899D886FB81E}"/>
                </c:ext>
              </c:extLst>
            </c:dLbl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96745610.780000001</c:v>
                </c:pt>
                <c:pt idx="1">
                  <c:v>39455266.810000002</c:v>
                </c:pt>
                <c:pt idx="2">
                  <c:v>14016978.560000001</c:v>
                </c:pt>
                <c:pt idx="3">
                  <c:v>33033785</c:v>
                </c:pt>
                <c:pt idx="4" formatCode="_([$$-409]* #,##0.00_);_([$$-409]* \(#,##0.00\);_([$$-409]* &quot;-&quot;??_);_(@_)">
                  <c:v>2961269.1</c:v>
                </c:pt>
                <c:pt idx="5" formatCode="_([$$-409]* #,##0.00_);_([$$-409]* \(#,##0.00\);_([$$-409]* &quot;-&quot;??_);_(@_)">
                  <c:v>17234052.18</c:v>
                </c:pt>
                <c:pt idx="6" formatCode="_([$$-409]* #,##0.00_);_([$$-409]* \(#,##0.00\);_([$$-409]* &quot;-&quot;??_);_(@_)">
                  <c:v>11590093.189999999</c:v>
                </c:pt>
                <c:pt idx="7">
                  <c:v>1956998.29</c:v>
                </c:pt>
                <c:pt idx="8">
                  <c:v>12921949.279999999</c:v>
                </c:pt>
                <c:pt idx="9">
                  <c:v>9528668.5</c:v>
                </c:pt>
                <c:pt idx="10">
                  <c:v>39078125.850000001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D-1B41-89F6-AC9730EC96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Pillar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3D-1B41-89F6-AC9730EC96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3D-1B41-89F6-AC9730EC9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704479"/>
        <c:axId val="1824386480"/>
      </c:barChart>
      <c:catAx>
        <c:axId val="62704479"/>
        <c:scaling>
          <c:orientation val="maxMin"/>
        </c:scaling>
        <c:delete val="0"/>
        <c:axPos val="l"/>
        <c:numFmt formatCode="&quot;$&quot;#,##0;[Red]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824386480"/>
        <c:crosses val="autoZero"/>
        <c:auto val="0"/>
        <c:lblAlgn val="ctr"/>
        <c:lblOffset val="100"/>
        <c:noMultiLvlLbl val="0"/>
      </c:catAx>
      <c:valAx>
        <c:axId val="182438648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crossAx val="627044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IPPF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6.160223533654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7D-914F-9A39-A659285A75C1}"/>
                </c:ext>
              </c:extLst>
            </c:dLbl>
            <c:dLbl>
              <c:idx val="1"/>
              <c:layout>
                <c:manualLayout>
                  <c:x val="6.165000660189047E-3"/>
                  <c:y val="6.160223533654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7D-914F-9A39-A659285A75C1}"/>
                </c:ext>
              </c:extLst>
            </c:dLbl>
            <c:dLbl>
              <c:idx val="2"/>
              <c:layout>
                <c:manualLayout>
                  <c:x val="-4.110000440126031E-3"/>
                  <c:y val="3.0801117668271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7D-914F-9A39-A659285A75C1}"/>
                </c:ext>
              </c:extLst>
            </c:dLbl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Sheet1!$B$2:$B$5</c:f>
              <c:numCache>
                <c:formatCode>0.00,,"M"</c:formatCode>
                <c:ptCount val="4"/>
                <c:pt idx="0">
                  <c:v>46955860.918833151</c:v>
                </c:pt>
                <c:pt idx="1">
                  <c:v>44355708.730000004</c:v>
                </c:pt>
                <c:pt idx="2">
                  <c:v>52563182.890000001</c:v>
                </c:pt>
                <c:pt idx="3">
                  <c:v>56205042.659999996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B-5F41-B411-118BCBDD82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International income (Non - IPPF)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550002200630533E-3"/>
                  <c:y val="-6.160223533654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7D-914F-9A39-A659285A75C1}"/>
                </c:ext>
              </c:extLst>
            </c:dLbl>
            <c:dLbl>
              <c:idx val="1"/>
              <c:layout>
                <c:manualLayout>
                  <c:x val="-4.110000440126031E-3"/>
                  <c:y val="1.21264242788476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98966092172747"/>
                      <c:h val="6.00160990408725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67D-914F-9A39-A659285A75C1}"/>
                </c:ext>
              </c:extLst>
            </c:dLbl>
            <c:dLbl>
              <c:idx val="2"/>
              <c:layout>
                <c:manualLayout>
                  <c:x val="-6.165000660189047E-3"/>
                  <c:y val="6.160223533654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7D-914F-9A39-A659285A75C1}"/>
                </c:ext>
              </c:extLst>
            </c:dLbl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Sheet1!$C$2:$C$5</c:f>
              <c:numCache>
                <c:formatCode>0.00,,"M"</c:formatCode>
                <c:ptCount val="4"/>
                <c:pt idx="0">
                  <c:v>66769545.537139773</c:v>
                </c:pt>
                <c:pt idx="1">
                  <c:v>74542172.512821212</c:v>
                </c:pt>
                <c:pt idx="2">
                  <c:v>68012139.069999993</c:v>
                </c:pt>
                <c:pt idx="3">
                  <c:v>78077860.579999998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5B-5F41-B411-118BCBDD82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Locally generated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Sheet1!$D$2:$D$5</c:f>
              <c:numCache>
                <c:formatCode>0.00,,"M"</c:formatCode>
                <c:ptCount val="4"/>
                <c:pt idx="0">
                  <c:v>129189974.13208216</c:v>
                </c:pt>
                <c:pt idx="1">
                  <c:v>135568925.06992275</c:v>
                </c:pt>
                <c:pt idx="2">
                  <c:v>143526453.11000001</c:v>
                </c:pt>
                <c:pt idx="3">
                  <c:v>144394485.25999999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5B-5F41-B411-118BCBDD8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100"/>
        <c:axId val="413088927"/>
        <c:axId val="413090639"/>
      </c:barChart>
      <c:catAx>
        <c:axId val="41308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13090639"/>
        <c:crosses val="autoZero"/>
        <c:auto val="1"/>
        <c:lblAlgn val="ctr"/>
        <c:lblOffset val="100"/>
        <c:noMultiLvlLbl val="0"/>
      </c:catAx>
      <c:valAx>
        <c:axId val="413090639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413088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9445869213604456"/>
          <c:w val="0.99744209106466486"/>
          <c:h val="8.70606878982224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income</c:v>
                </c:pt>
              </c:strCache>
            </c:strRef>
          </c:cat>
          <c:val>
            <c:numRef>
              <c:f>Sheet1!$B$2</c:f>
              <c:numCache>
                <c:formatCode>0.00,,"M"</c:formatCode>
                <c:ptCount val="1"/>
                <c:pt idx="0">
                  <c:v>242915380.5880551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0-DA45-9B01-A0EC784234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income</c:v>
                </c:pt>
              </c:strCache>
            </c:strRef>
          </c:cat>
          <c:val>
            <c:numRef>
              <c:f>Sheet1!$C$2</c:f>
              <c:numCache>
                <c:formatCode>0.00,,"M"</c:formatCode>
                <c:ptCount val="1"/>
                <c:pt idx="0">
                  <c:v>254466806.31274405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30-DA45-9B01-A0EC784234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income</c:v>
                </c:pt>
              </c:strCache>
            </c:strRef>
          </c:cat>
          <c:val>
            <c:numRef>
              <c:f>Sheet1!$D$2</c:f>
              <c:numCache>
                <c:formatCode>0.00,,"M"</c:formatCode>
                <c:ptCount val="1"/>
                <c:pt idx="0">
                  <c:v>264101775.06999999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30-DA45-9B01-A0EC784234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769D6D18-23FA-A94D-87F6-DED4624E195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427-9442-B6BF-EC84D76E9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Total income</c:v>
                </c:pt>
              </c:strCache>
            </c:strRef>
          </c:cat>
          <c:val>
            <c:numRef>
              <c:f>Sheet1!$E$2</c:f>
              <c:numCache>
                <c:formatCode>0.00,,"M"</c:formatCode>
                <c:ptCount val="1"/>
                <c:pt idx="0">
                  <c:v>278677388.5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27-9442-B6BF-EC84D76E9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9440416"/>
        <c:axId val="1359194336"/>
      </c:barChart>
      <c:catAx>
        <c:axId val="13594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194336"/>
        <c:crosses val="autoZero"/>
        <c:auto val="1"/>
        <c:lblAlgn val="ctr"/>
        <c:lblOffset val="100"/>
        <c:noMultiLvlLbl val="0"/>
      </c:catAx>
      <c:valAx>
        <c:axId val="135919433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44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95970660461805E-2"/>
          <c:y val="1.8049306066798755E-2"/>
          <c:w val="0.91580229171047223"/>
          <c:h val="0.79743640826338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39</c:v>
                </c:pt>
                <c:pt idx="2">
                  <c:v>14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6D-6648-8838-AF7EC0C0E6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</c:v>
                </c:pt>
                <c:pt idx="1">
                  <c:v>36</c:v>
                </c:pt>
                <c:pt idx="2">
                  <c:v>15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6D-6648-8838-AF7EC0C0E6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49</c:v>
                </c:pt>
                <c:pt idx="1">
                  <c:v>30</c:v>
                </c:pt>
                <c:pt idx="2">
                  <c:v>20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6D-6648-8838-AF7EC0C0E6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46</c:v>
                </c:pt>
                <c:pt idx="1">
                  <c:v>39</c:v>
                </c:pt>
                <c:pt idx="2">
                  <c:v>13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A-874F-994B-CE39B03F0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5250032"/>
        <c:axId val="1748445184"/>
      </c:barChart>
      <c:catAx>
        <c:axId val="158525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445184"/>
        <c:crosses val="autoZero"/>
        <c:auto val="1"/>
        <c:lblAlgn val="ctr"/>
        <c:lblOffset val="100"/>
        <c:noMultiLvlLbl val="0"/>
      </c:catAx>
      <c:valAx>
        <c:axId val="17484451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25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1459B0-9646-E34D-86E2-DADB5A5BCCDE}" type="doc">
      <dgm:prSet loTypeId="urn:microsoft.com/office/officeart/2008/layout/HalfCircleOrganizationChart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D7034511-BEA1-D34A-A2B2-1A045D1732C7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Unrestricted 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Funds</a:t>
          </a:r>
        </a:p>
      </dgm:t>
    </dgm:pt>
    <dgm:pt modelId="{890B71FA-93E3-DB45-86FE-55AACC34E0BB}" type="parTrans" cxnId="{17701EA6-E7EB-D54A-AA59-C7A96C5A153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5918B67C-421D-4E43-8D94-098301BCF8E1}" type="sibTrans" cxnId="{17701EA6-E7EB-D54A-AA59-C7A96C5A153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F617A41-3C9F-5F4C-9D03-538870475174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2: </a:t>
          </a:r>
        </a:p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 </a:t>
          </a:r>
        </a:p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15%)</a:t>
          </a:r>
          <a:endParaRPr lang="en-GB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C58594-84AE-734D-AC83-D6C73B07B249}" type="parTrans" cxnId="{2BC4E557-3E4E-2C49-9DBD-A58841AF467E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2CF179-CB90-3544-9608-BCD237FFF202}" type="sibTrans" cxnId="{2BC4E557-3E4E-2C49-9DBD-A58841AF467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2AB26F9-D89A-944C-A348-0FC38C6DEEC5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3: 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Humanitarian Response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5%)</a:t>
          </a:r>
        </a:p>
      </dgm:t>
    </dgm:pt>
    <dgm:pt modelId="{2987CC71-C0CB-0540-BD86-297B1285662D}" type="parTrans" cxnId="{BAB78B65-E1BB-8247-A6F1-E70CE6503C59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16F29D-3FEF-3F45-877B-B914BD5482B0}" type="sibTrans" cxnId="{BAB78B65-E1BB-8247-A6F1-E70CE6503C5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C8EBA79-D177-4848-BB88-767DD213A71D}">
      <dgm:prSet phldrT="[Text]" custT="1"/>
      <dgm:spPr>
        <a:solidFill>
          <a:srgbClr val="FF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24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Stream 1</a:t>
          </a:r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Core Support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(Min. 80%)</a:t>
          </a:r>
        </a:p>
      </dgm:t>
    </dgm:pt>
    <dgm:pt modelId="{50E17DDD-B115-E242-9A46-B6966A532918}" type="parTrans" cxnId="{A06599FF-8CEB-2943-9BA9-119CF3EDEE6F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FD3026-9619-6D49-8CD5-1DFF6CBF0882}" type="sibTrans" cxnId="{A06599FF-8CEB-2943-9BA9-119CF3EDEE6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6F9A7A3-AD9F-034D-AC98-114E6395C47D}" type="pres">
      <dgm:prSet presAssocID="{931459B0-9646-E34D-86E2-DADB5A5BCCD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788C5C-F1F7-5549-B7F4-B7C53B1290A9}" type="pres">
      <dgm:prSet presAssocID="{D7034511-BEA1-D34A-A2B2-1A045D1732C7}" presName="hierRoot1" presStyleCnt="0">
        <dgm:presLayoutVars>
          <dgm:hierBranch val="init"/>
        </dgm:presLayoutVars>
      </dgm:prSet>
      <dgm:spPr/>
    </dgm:pt>
    <dgm:pt modelId="{8AA42382-A8C6-FF40-9996-87BE7A3FA4A3}" type="pres">
      <dgm:prSet presAssocID="{D7034511-BEA1-D34A-A2B2-1A045D1732C7}" presName="rootComposite1" presStyleCnt="0"/>
      <dgm:spPr/>
    </dgm:pt>
    <dgm:pt modelId="{FBE9EE97-7255-4D41-B0E5-CB33F3A8BF1C}" type="pres">
      <dgm:prSet presAssocID="{D7034511-BEA1-D34A-A2B2-1A045D1732C7}" presName="rootText1" presStyleLbl="alignAcc1" presStyleIdx="0" presStyleCnt="0">
        <dgm:presLayoutVars>
          <dgm:chPref val="3"/>
        </dgm:presLayoutVars>
      </dgm:prSet>
      <dgm:spPr/>
    </dgm:pt>
    <dgm:pt modelId="{BC99257B-97E6-3B48-8791-B5B6696995FD}" type="pres">
      <dgm:prSet presAssocID="{D7034511-BEA1-D34A-A2B2-1A045D1732C7}" presName="topArc1" presStyleLbl="parChTrans1D1" presStyleIdx="0" presStyleCnt="8"/>
      <dgm:spPr/>
    </dgm:pt>
    <dgm:pt modelId="{6CE0F854-3EE6-2A4C-A316-224237DA3E90}" type="pres">
      <dgm:prSet presAssocID="{D7034511-BEA1-D34A-A2B2-1A045D1732C7}" presName="bottomArc1" presStyleLbl="parChTrans1D1" presStyleIdx="1" presStyleCnt="8"/>
      <dgm:spPr/>
    </dgm:pt>
    <dgm:pt modelId="{E62075BF-6F16-2043-AB4C-8483B6747F04}" type="pres">
      <dgm:prSet presAssocID="{D7034511-BEA1-D34A-A2B2-1A045D1732C7}" presName="topConnNode1" presStyleLbl="node1" presStyleIdx="0" presStyleCnt="0"/>
      <dgm:spPr/>
    </dgm:pt>
    <dgm:pt modelId="{B54FED78-57BB-3341-AFAB-793BB95CE28E}" type="pres">
      <dgm:prSet presAssocID="{D7034511-BEA1-D34A-A2B2-1A045D1732C7}" presName="hierChild2" presStyleCnt="0"/>
      <dgm:spPr/>
    </dgm:pt>
    <dgm:pt modelId="{738CAE97-8715-6447-8B2E-A1518ABD34FE}" type="pres">
      <dgm:prSet presAssocID="{50E17DDD-B115-E242-9A46-B6966A532918}" presName="Name28" presStyleLbl="parChTrans1D2" presStyleIdx="0" presStyleCnt="3"/>
      <dgm:spPr/>
    </dgm:pt>
    <dgm:pt modelId="{A7BE1A4B-526F-DA46-AA57-8F03E04CEF7D}" type="pres">
      <dgm:prSet presAssocID="{2C8EBA79-D177-4848-BB88-767DD213A71D}" presName="hierRoot2" presStyleCnt="0">
        <dgm:presLayoutVars>
          <dgm:hierBranch val="init"/>
        </dgm:presLayoutVars>
      </dgm:prSet>
      <dgm:spPr/>
    </dgm:pt>
    <dgm:pt modelId="{C0C618E6-AF33-5A40-8F23-D174171260C4}" type="pres">
      <dgm:prSet presAssocID="{2C8EBA79-D177-4848-BB88-767DD213A71D}" presName="rootComposite2" presStyleCnt="0"/>
      <dgm:spPr/>
    </dgm:pt>
    <dgm:pt modelId="{85DB2380-42C2-2547-8CD3-E3680B1ABB7A}" type="pres">
      <dgm:prSet presAssocID="{2C8EBA79-D177-4848-BB88-767DD213A71D}" presName="rootText2" presStyleLbl="alignAcc1" presStyleIdx="0" presStyleCnt="0">
        <dgm:presLayoutVars>
          <dgm:chPref val="3"/>
        </dgm:presLayoutVars>
      </dgm:prSet>
      <dgm:spPr/>
    </dgm:pt>
    <dgm:pt modelId="{6983A4DE-C817-4A4C-AB8A-6FBBDAD474A4}" type="pres">
      <dgm:prSet presAssocID="{2C8EBA79-D177-4848-BB88-767DD213A71D}" presName="topArc2" presStyleLbl="parChTrans1D1" presStyleIdx="2" presStyleCnt="8"/>
      <dgm:spPr>
        <a:noFill/>
      </dgm:spPr>
    </dgm:pt>
    <dgm:pt modelId="{5EA42BA8-4511-B745-A5F8-25FEF2168E1D}" type="pres">
      <dgm:prSet presAssocID="{2C8EBA79-D177-4848-BB88-767DD213A71D}" presName="bottomArc2" presStyleLbl="parChTrans1D1" presStyleIdx="3" presStyleCnt="8"/>
      <dgm:spPr/>
    </dgm:pt>
    <dgm:pt modelId="{B7CA2936-1F5A-7040-BB7D-7ADCA0CD5404}" type="pres">
      <dgm:prSet presAssocID="{2C8EBA79-D177-4848-BB88-767DD213A71D}" presName="topConnNode2" presStyleLbl="node2" presStyleIdx="0" presStyleCnt="0"/>
      <dgm:spPr/>
    </dgm:pt>
    <dgm:pt modelId="{413BCE03-0597-394C-A116-8918D28BAF8F}" type="pres">
      <dgm:prSet presAssocID="{2C8EBA79-D177-4848-BB88-767DD213A71D}" presName="hierChild4" presStyleCnt="0"/>
      <dgm:spPr/>
    </dgm:pt>
    <dgm:pt modelId="{4BB4431F-9C5A-7D43-B817-C747BE07E40B}" type="pres">
      <dgm:prSet presAssocID="{2C8EBA79-D177-4848-BB88-767DD213A71D}" presName="hierChild5" presStyleCnt="0"/>
      <dgm:spPr/>
    </dgm:pt>
    <dgm:pt modelId="{94512C66-8195-5E45-A813-CC6EB14AB4AC}" type="pres">
      <dgm:prSet presAssocID="{1BC58594-84AE-734D-AC83-D6C73B07B249}" presName="Name28" presStyleLbl="parChTrans1D2" presStyleIdx="1" presStyleCnt="3"/>
      <dgm:spPr/>
    </dgm:pt>
    <dgm:pt modelId="{BBDF848F-CABA-FD43-B701-A2B3FA094A07}" type="pres">
      <dgm:prSet presAssocID="{FF617A41-3C9F-5F4C-9D03-538870475174}" presName="hierRoot2" presStyleCnt="0">
        <dgm:presLayoutVars>
          <dgm:hierBranch val="init"/>
        </dgm:presLayoutVars>
      </dgm:prSet>
      <dgm:spPr/>
    </dgm:pt>
    <dgm:pt modelId="{009BB81F-F7EB-0841-94C6-5903DB406545}" type="pres">
      <dgm:prSet presAssocID="{FF617A41-3C9F-5F4C-9D03-538870475174}" presName="rootComposite2" presStyleCnt="0"/>
      <dgm:spPr/>
    </dgm:pt>
    <dgm:pt modelId="{D40BD38A-C155-8244-8396-1BFD3BBF9572}" type="pres">
      <dgm:prSet presAssocID="{FF617A41-3C9F-5F4C-9D03-538870475174}" presName="rootText2" presStyleLbl="alignAcc1" presStyleIdx="0" presStyleCnt="0">
        <dgm:presLayoutVars>
          <dgm:chPref val="3"/>
        </dgm:presLayoutVars>
      </dgm:prSet>
      <dgm:spPr/>
    </dgm:pt>
    <dgm:pt modelId="{5E913F9E-1615-FC4B-BA65-C52EEF16C034}" type="pres">
      <dgm:prSet presAssocID="{FF617A41-3C9F-5F4C-9D03-538870475174}" presName="topArc2" presStyleLbl="parChTrans1D1" presStyleIdx="4" presStyleCnt="8"/>
      <dgm:spPr/>
    </dgm:pt>
    <dgm:pt modelId="{55312698-4595-974D-914E-3AB6D6198C00}" type="pres">
      <dgm:prSet presAssocID="{FF617A41-3C9F-5F4C-9D03-538870475174}" presName="bottomArc2" presStyleLbl="parChTrans1D1" presStyleIdx="5" presStyleCnt="8"/>
      <dgm:spPr/>
    </dgm:pt>
    <dgm:pt modelId="{B90A79FB-D9DC-8049-942C-A87B31709176}" type="pres">
      <dgm:prSet presAssocID="{FF617A41-3C9F-5F4C-9D03-538870475174}" presName="topConnNode2" presStyleLbl="node2" presStyleIdx="0" presStyleCnt="0"/>
      <dgm:spPr/>
    </dgm:pt>
    <dgm:pt modelId="{71032A90-2A41-8247-ABBF-2B3C8A621A59}" type="pres">
      <dgm:prSet presAssocID="{FF617A41-3C9F-5F4C-9D03-538870475174}" presName="hierChild4" presStyleCnt="0"/>
      <dgm:spPr/>
    </dgm:pt>
    <dgm:pt modelId="{51C160FD-392B-9A4C-AE7F-262607DB37AB}" type="pres">
      <dgm:prSet presAssocID="{FF617A41-3C9F-5F4C-9D03-538870475174}" presName="hierChild5" presStyleCnt="0"/>
      <dgm:spPr/>
    </dgm:pt>
    <dgm:pt modelId="{1FFA32A4-12A3-9F4D-BA20-631B41F13008}" type="pres">
      <dgm:prSet presAssocID="{2987CC71-C0CB-0540-BD86-297B1285662D}" presName="Name28" presStyleLbl="parChTrans1D2" presStyleIdx="2" presStyleCnt="3"/>
      <dgm:spPr/>
    </dgm:pt>
    <dgm:pt modelId="{CC90C0EA-2D97-3C40-BC85-579DEFF3E28A}" type="pres">
      <dgm:prSet presAssocID="{82AB26F9-D89A-944C-A348-0FC38C6DEEC5}" presName="hierRoot2" presStyleCnt="0">
        <dgm:presLayoutVars>
          <dgm:hierBranch val="init"/>
        </dgm:presLayoutVars>
      </dgm:prSet>
      <dgm:spPr/>
    </dgm:pt>
    <dgm:pt modelId="{5D0AC7C2-EEDF-2940-95DF-ECDDC41B84AF}" type="pres">
      <dgm:prSet presAssocID="{82AB26F9-D89A-944C-A348-0FC38C6DEEC5}" presName="rootComposite2" presStyleCnt="0"/>
      <dgm:spPr/>
    </dgm:pt>
    <dgm:pt modelId="{8AAE415C-35E0-0A4F-AE5C-5A349BAFA774}" type="pres">
      <dgm:prSet presAssocID="{82AB26F9-D89A-944C-A348-0FC38C6DEEC5}" presName="rootText2" presStyleLbl="alignAcc1" presStyleIdx="0" presStyleCnt="0">
        <dgm:presLayoutVars>
          <dgm:chPref val="3"/>
        </dgm:presLayoutVars>
      </dgm:prSet>
      <dgm:spPr/>
    </dgm:pt>
    <dgm:pt modelId="{4EDFB78A-C10D-D145-A4E6-600F058F632A}" type="pres">
      <dgm:prSet presAssocID="{82AB26F9-D89A-944C-A348-0FC38C6DEEC5}" presName="topArc2" presStyleLbl="parChTrans1D1" presStyleIdx="6" presStyleCnt="8"/>
      <dgm:spPr/>
    </dgm:pt>
    <dgm:pt modelId="{93AD89BE-CD6C-7940-AF20-A8896B0A9B9D}" type="pres">
      <dgm:prSet presAssocID="{82AB26F9-D89A-944C-A348-0FC38C6DEEC5}" presName="bottomArc2" presStyleLbl="parChTrans1D1" presStyleIdx="7" presStyleCnt="8"/>
      <dgm:spPr/>
    </dgm:pt>
    <dgm:pt modelId="{B706D3D1-6463-1345-8659-923E2429E39C}" type="pres">
      <dgm:prSet presAssocID="{82AB26F9-D89A-944C-A348-0FC38C6DEEC5}" presName="topConnNode2" presStyleLbl="node2" presStyleIdx="0" presStyleCnt="0"/>
      <dgm:spPr/>
    </dgm:pt>
    <dgm:pt modelId="{283D97E2-E278-6B42-9E6C-CE21738A1BA0}" type="pres">
      <dgm:prSet presAssocID="{82AB26F9-D89A-944C-A348-0FC38C6DEEC5}" presName="hierChild4" presStyleCnt="0"/>
      <dgm:spPr/>
    </dgm:pt>
    <dgm:pt modelId="{2CE8C3E9-82D7-C240-B267-B98778F31B79}" type="pres">
      <dgm:prSet presAssocID="{82AB26F9-D89A-944C-A348-0FC38C6DEEC5}" presName="hierChild5" presStyleCnt="0"/>
      <dgm:spPr/>
    </dgm:pt>
    <dgm:pt modelId="{746A0656-01D2-CA43-A92E-7CE643D0676C}" type="pres">
      <dgm:prSet presAssocID="{D7034511-BEA1-D34A-A2B2-1A045D1732C7}" presName="hierChild3" presStyleCnt="0"/>
      <dgm:spPr/>
    </dgm:pt>
  </dgm:ptLst>
  <dgm:cxnLst>
    <dgm:cxn modelId="{44BEAC06-09EF-7A46-BAA0-B618576EF41E}" type="presOf" srcId="{82AB26F9-D89A-944C-A348-0FC38C6DEEC5}" destId="{B706D3D1-6463-1345-8659-923E2429E39C}" srcOrd="1" destOrd="0" presId="urn:microsoft.com/office/officeart/2008/layout/HalfCircleOrganizationChart"/>
    <dgm:cxn modelId="{51E11F19-C0AF-B74B-BCFC-365F9DA8B463}" type="presOf" srcId="{FF617A41-3C9F-5F4C-9D03-538870475174}" destId="{D40BD38A-C155-8244-8396-1BFD3BBF9572}" srcOrd="0" destOrd="0" presId="urn:microsoft.com/office/officeart/2008/layout/HalfCircleOrganizationChart"/>
    <dgm:cxn modelId="{DD8FFC1D-6643-F34F-B8BD-BD541F6B76C3}" type="presOf" srcId="{931459B0-9646-E34D-86E2-DADB5A5BCCDE}" destId="{16F9A7A3-AD9F-034D-AC98-114E6395C47D}" srcOrd="0" destOrd="0" presId="urn:microsoft.com/office/officeart/2008/layout/HalfCircleOrganizationChart"/>
    <dgm:cxn modelId="{4DC5C937-F950-D04D-965D-79EC1DCC78B9}" type="presOf" srcId="{2C8EBA79-D177-4848-BB88-767DD213A71D}" destId="{B7CA2936-1F5A-7040-BB7D-7ADCA0CD5404}" srcOrd="1" destOrd="0" presId="urn:microsoft.com/office/officeart/2008/layout/HalfCircleOrganizationChart"/>
    <dgm:cxn modelId="{F3E7C54C-0FE4-9849-A7BC-ECD438BF06AF}" type="presOf" srcId="{D7034511-BEA1-D34A-A2B2-1A045D1732C7}" destId="{FBE9EE97-7255-4D41-B0E5-CB33F3A8BF1C}" srcOrd="0" destOrd="0" presId="urn:microsoft.com/office/officeart/2008/layout/HalfCircleOrganizationChart"/>
    <dgm:cxn modelId="{2BC4E557-3E4E-2C49-9DBD-A58841AF467E}" srcId="{D7034511-BEA1-D34A-A2B2-1A045D1732C7}" destId="{FF617A41-3C9F-5F4C-9D03-538870475174}" srcOrd="1" destOrd="0" parTransId="{1BC58594-84AE-734D-AC83-D6C73B07B249}" sibTransId="{DA2CF179-CB90-3544-9608-BCD237FFF202}"/>
    <dgm:cxn modelId="{93347B62-4491-A343-B146-2A1EA0FAA732}" type="presOf" srcId="{2987CC71-C0CB-0540-BD86-297B1285662D}" destId="{1FFA32A4-12A3-9F4D-BA20-631B41F13008}" srcOrd="0" destOrd="0" presId="urn:microsoft.com/office/officeart/2008/layout/HalfCircleOrganizationChart"/>
    <dgm:cxn modelId="{BAB78B65-E1BB-8247-A6F1-E70CE6503C59}" srcId="{D7034511-BEA1-D34A-A2B2-1A045D1732C7}" destId="{82AB26F9-D89A-944C-A348-0FC38C6DEEC5}" srcOrd="2" destOrd="0" parTransId="{2987CC71-C0CB-0540-BD86-297B1285662D}" sibTransId="{DC16F29D-3FEF-3F45-877B-B914BD5482B0}"/>
    <dgm:cxn modelId="{0AD0C065-E32A-0A49-BABD-6D0B79768B9C}" type="presOf" srcId="{D7034511-BEA1-D34A-A2B2-1A045D1732C7}" destId="{E62075BF-6F16-2043-AB4C-8483B6747F04}" srcOrd="1" destOrd="0" presId="urn:microsoft.com/office/officeart/2008/layout/HalfCircleOrganizationChart"/>
    <dgm:cxn modelId="{B0ED7DA0-A7D5-4040-BB67-56E5939B5AA1}" type="presOf" srcId="{1BC58594-84AE-734D-AC83-D6C73B07B249}" destId="{94512C66-8195-5E45-A813-CC6EB14AB4AC}" srcOrd="0" destOrd="0" presId="urn:microsoft.com/office/officeart/2008/layout/HalfCircleOrganizationChart"/>
    <dgm:cxn modelId="{17701EA6-E7EB-D54A-AA59-C7A96C5A153A}" srcId="{931459B0-9646-E34D-86E2-DADB5A5BCCDE}" destId="{D7034511-BEA1-D34A-A2B2-1A045D1732C7}" srcOrd="0" destOrd="0" parTransId="{890B71FA-93E3-DB45-86FE-55AACC34E0BB}" sibTransId="{5918B67C-421D-4E43-8D94-098301BCF8E1}"/>
    <dgm:cxn modelId="{AB776DA7-3C6D-F543-9934-A8E530C2328F}" type="presOf" srcId="{82AB26F9-D89A-944C-A348-0FC38C6DEEC5}" destId="{8AAE415C-35E0-0A4F-AE5C-5A349BAFA774}" srcOrd="0" destOrd="0" presId="urn:microsoft.com/office/officeart/2008/layout/HalfCircleOrganizationChart"/>
    <dgm:cxn modelId="{CB167CC6-08E1-8244-86D5-F92B5A07DD22}" type="presOf" srcId="{FF617A41-3C9F-5F4C-9D03-538870475174}" destId="{B90A79FB-D9DC-8049-942C-A87B31709176}" srcOrd="1" destOrd="0" presId="urn:microsoft.com/office/officeart/2008/layout/HalfCircleOrganizationChart"/>
    <dgm:cxn modelId="{59F716CF-11EE-D545-94CC-A7D9D401EB44}" type="presOf" srcId="{2C8EBA79-D177-4848-BB88-767DD213A71D}" destId="{85DB2380-42C2-2547-8CD3-E3680B1ABB7A}" srcOrd="0" destOrd="0" presId="urn:microsoft.com/office/officeart/2008/layout/HalfCircleOrganizationChart"/>
    <dgm:cxn modelId="{905D45DA-CC01-0B43-B719-8D62E56B7039}" type="presOf" srcId="{50E17DDD-B115-E242-9A46-B6966A532918}" destId="{738CAE97-8715-6447-8B2E-A1518ABD34FE}" srcOrd="0" destOrd="0" presId="urn:microsoft.com/office/officeart/2008/layout/HalfCircleOrganizationChart"/>
    <dgm:cxn modelId="{A06599FF-8CEB-2943-9BA9-119CF3EDEE6F}" srcId="{D7034511-BEA1-D34A-A2B2-1A045D1732C7}" destId="{2C8EBA79-D177-4848-BB88-767DD213A71D}" srcOrd="0" destOrd="0" parTransId="{50E17DDD-B115-E242-9A46-B6966A532918}" sibTransId="{03FD3026-9619-6D49-8CD5-1DFF6CBF0882}"/>
    <dgm:cxn modelId="{401A383C-B194-6F49-A407-A7AD1AEFBA89}" type="presParOf" srcId="{16F9A7A3-AD9F-034D-AC98-114E6395C47D}" destId="{EE788C5C-F1F7-5549-B7F4-B7C53B1290A9}" srcOrd="0" destOrd="0" presId="urn:microsoft.com/office/officeart/2008/layout/HalfCircleOrganizationChart"/>
    <dgm:cxn modelId="{EBF2180E-1832-3F42-9B17-3D14309DEE3D}" type="presParOf" srcId="{EE788C5C-F1F7-5549-B7F4-B7C53B1290A9}" destId="{8AA42382-A8C6-FF40-9996-87BE7A3FA4A3}" srcOrd="0" destOrd="0" presId="urn:microsoft.com/office/officeart/2008/layout/HalfCircleOrganizationChart"/>
    <dgm:cxn modelId="{55BE35D5-051E-9D40-9D60-329EF9AFCDC3}" type="presParOf" srcId="{8AA42382-A8C6-FF40-9996-87BE7A3FA4A3}" destId="{FBE9EE97-7255-4D41-B0E5-CB33F3A8BF1C}" srcOrd="0" destOrd="0" presId="urn:microsoft.com/office/officeart/2008/layout/HalfCircleOrganizationChart"/>
    <dgm:cxn modelId="{BDD945B0-D837-EF42-BC7D-2E307C252278}" type="presParOf" srcId="{8AA42382-A8C6-FF40-9996-87BE7A3FA4A3}" destId="{BC99257B-97E6-3B48-8791-B5B6696995FD}" srcOrd="1" destOrd="0" presId="urn:microsoft.com/office/officeart/2008/layout/HalfCircleOrganizationChart"/>
    <dgm:cxn modelId="{ABE109E3-A56C-1A44-896A-F2948F630E67}" type="presParOf" srcId="{8AA42382-A8C6-FF40-9996-87BE7A3FA4A3}" destId="{6CE0F854-3EE6-2A4C-A316-224237DA3E90}" srcOrd="2" destOrd="0" presId="urn:microsoft.com/office/officeart/2008/layout/HalfCircleOrganizationChart"/>
    <dgm:cxn modelId="{3DEC44A7-3A2A-304D-A4FE-70A33EE85E55}" type="presParOf" srcId="{8AA42382-A8C6-FF40-9996-87BE7A3FA4A3}" destId="{E62075BF-6F16-2043-AB4C-8483B6747F04}" srcOrd="3" destOrd="0" presId="urn:microsoft.com/office/officeart/2008/layout/HalfCircleOrganizationChart"/>
    <dgm:cxn modelId="{8D31202C-A4C7-C546-B9EA-173E5C5F0240}" type="presParOf" srcId="{EE788C5C-F1F7-5549-B7F4-B7C53B1290A9}" destId="{B54FED78-57BB-3341-AFAB-793BB95CE28E}" srcOrd="1" destOrd="0" presId="urn:microsoft.com/office/officeart/2008/layout/HalfCircleOrganizationChart"/>
    <dgm:cxn modelId="{CCA3B534-8D66-464B-9823-074BAB74C927}" type="presParOf" srcId="{B54FED78-57BB-3341-AFAB-793BB95CE28E}" destId="{738CAE97-8715-6447-8B2E-A1518ABD34FE}" srcOrd="0" destOrd="0" presId="urn:microsoft.com/office/officeart/2008/layout/HalfCircleOrganizationChart"/>
    <dgm:cxn modelId="{3F96ADA8-520C-8347-AD97-DE16DF3AACD4}" type="presParOf" srcId="{B54FED78-57BB-3341-AFAB-793BB95CE28E}" destId="{A7BE1A4B-526F-DA46-AA57-8F03E04CEF7D}" srcOrd="1" destOrd="0" presId="urn:microsoft.com/office/officeart/2008/layout/HalfCircleOrganizationChart"/>
    <dgm:cxn modelId="{D1A71712-3207-824B-A048-46D2C508E6BE}" type="presParOf" srcId="{A7BE1A4B-526F-DA46-AA57-8F03E04CEF7D}" destId="{C0C618E6-AF33-5A40-8F23-D174171260C4}" srcOrd="0" destOrd="0" presId="urn:microsoft.com/office/officeart/2008/layout/HalfCircleOrganizationChart"/>
    <dgm:cxn modelId="{B2CB3076-7CE6-9844-AF7F-B69E9B7B4365}" type="presParOf" srcId="{C0C618E6-AF33-5A40-8F23-D174171260C4}" destId="{85DB2380-42C2-2547-8CD3-E3680B1ABB7A}" srcOrd="0" destOrd="0" presId="urn:microsoft.com/office/officeart/2008/layout/HalfCircleOrganizationChart"/>
    <dgm:cxn modelId="{F5FA08F7-E275-344B-9211-EBE68DED2286}" type="presParOf" srcId="{C0C618E6-AF33-5A40-8F23-D174171260C4}" destId="{6983A4DE-C817-4A4C-AB8A-6FBBDAD474A4}" srcOrd="1" destOrd="0" presId="urn:microsoft.com/office/officeart/2008/layout/HalfCircleOrganizationChart"/>
    <dgm:cxn modelId="{20E3A2DA-AD08-2143-9035-D6721A2926B4}" type="presParOf" srcId="{C0C618E6-AF33-5A40-8F23-D174171260C4}" destId="{5EA42BA8-4511-B745-A5F8-25FEF2168E1D}" srcOrd="2" destOrd="0" presId="urn:microsoft.com/office/officeart/2008/layout/HalfCircleOrganizationChart"/>
    <dgm:cxn modelId="{FB144773-F45B-DD4B-A662-DF8D77FABB13}" type="presParOf" srcId="{C0C618E6-AF33-5A40-8F23-D174171260C4}" destId="{B7CA2936-1F5A-7040-BB7D-7ADCA0CD5404}" srcOrd="3" destOrd="0" presId="urn:microsoft.com/office/officeart/2008/layout/HalfCircleOrganizationChart"/>
    <dgm:cxn modelId="{9CD3E344-3A68-5042-BF21-476E822BE98A}" type="presParOf" srcId="{A7BE1A4B-526F-DA46-AA57-8F03E04CEF7D}" destId="{413BCE03-0597-394C-A116-8918D28BAF8F}" srcOrd="1" destOrd="0" presId="urn:microsoft.com/office/officeart/2008/layout/HalfCircleOrganizationChart"/>
    <dgm:cxn modelId="{38FA350B-64D3-D842-B4B9-BD3ADC394C06}" type="presParOf" srcId="{A7BE1A4B-526F-DA46-AA57-8F03E04CEF7D}" destId="{4BB4431F-9C5A-7D43-B817-C747BE07E40B}" srcOrd="2" destOrd="0" presId="urn:microsoft.com/office/officeart/2008/layout/HalfCircleOrganizationChart"/>
    <dgm:cxn modelId="{DCA34382-9F75-274B-B07C-0B06F08900BE}" type="presParOf" srcId="{B54FED78-57BB-3341-AFAB-793BB95CE28E}" destId="{94512C66-8195-5E45-A813-CC6EB14AB4AC}" srcOrd="2" destOrd="0" presId="urn:microsoft.com/office/officeart/2008/layout/HalfCircleOrganizationChart"/>
    <dgm:cxn modelId="{870DCC58-6BA4-9744-91E0-197C5423B42E}" type="presParOf" srcId="{B54FED78-57BB-3341-AFAB-793BB95CE28E}" destId="{BBDF848F-CABA-FD43-B701-A2B3FA094A07}" srcOrd="3" destOrd="0" presId="urn:microsoft.com/office/officeart/2008/layout/HalfCircleOrganizationChart"/>
    <dgm:cxn modelId="{A2A46FEB-9528-8443-985A-8C4F224F3F24}" type="presParOf" srcId="{BBDF848F-CABA-FD43-B701-A2B3FA094A07}" destId="{009BB81F-F7EB-0841-94C6-5903DB406545}" srcOrd="0" destOrd="0" presId="urn:microsoft.com/office/officeart/2008/layout/HalfCircleOrganizationChart"/>
    <dgm:cxn modelId="{26AD04FA-D0DD-D340-B40F-3AF025A35B6D}" type="presParOf" srcId="{009BB81F-F7EB-0841-94C6-5903DB406545}" destId="{D40BD38A-C155-8244-8396-1BFD3BBF9572}" srcOrd="0" destOrd="0" presId="urn:microsoft.com/office/officeart/2008/layout/HalfCircleOrganizationChart"/>
    <dgm:cxn modelId="{DBB2CD0B-C26D-E14F-B45E-0EE0D4EA68C1}" type="presParOf" srcId="{009BB81F-F7EB-0841-94C6-5903DB406545}" destId="{5E913F9E-1615-FC4B-BA65-C52EEF16C034}" srcOrd="1" destOrd="0" presId="urn:microsoft.com/office/officeart/2008/layout/HalfCircleOrganizationChart"/>
    <dgm:cxn modelId="{CAC9C089-B8E0-D243-8855-15AD3BD80301}" type="presParOf" srcId="{009BB81F-F7EB-0841-94C6-5903DB406545}" destId="{55312698-4595-974D-914E-3AB6D6198C00}" srcOrd="2" destOrd="0" presId="urn:microsoft.com/office/officeart/2008/layout/HalfCircleOrganizationChart"/>
    <dgm:cxn modelId="{911D81AC-8B62-B24E-ADAA-E875A60E4D4A}" type="presParOf" srcId="{009BB81F-F7EB-0841-94C6-5903DB406545}" destId="{B90A79FB-D9DC-8049-942C-A87B31709176}" srcOrd="3" destOrd="0" presId="urn:microsoft.com/office/officeart/2008/layout/HalfCircleOrganizationChart"/>
    <dgm:cxn modelId="{A2D9ACD2-640D-D64B-A54B-27AC93824A7F}" type="presParOf" srcId="{BBDF848F-CABA-FD43-B701-A2B3FA094A07}" destId="{71032A90-2A41-8247-ABBF-2B3C8A621A59}" srcOrd="1" destOrd="0" presId="urn:microsoft.com/office/officeart/2008/layout/HalfCircleOrganizationChart"/>
    <dgm:cxn modelId="{9685191F-1C57-1149-B393-785831F1BA31}" type="presParOf" srcId="{BBDF848F-CABA-FD43-B701-A2B3FA094A07}" destId="{51C160FD-392B-9A4C-AE7F-262607DB37AB}" srcOrd="2" destOrd="0" presId="urn:microsoft.com/office/officeart/2008/layout/HalfCircleOrganizationChart"/>
    <dgm:cxn modelId="{711B1FCB-A9FC-6A4F-B56D-1B1C4C9B82C1}" type="presParOf" srcId="{B54FED78-57BB-3341-AFAB-793BB95CE28E}" destId="{1FFA32A4-12A3-9F4D-BA20-631B41F13008}" srcOrd="4" destOrd="0" presId="urn:microsoft.com/office/officeart/2008/layout/HalfCircleOrganizationChart"/>
    <dgm:cxn modelId="{D41BD150-EA22-4145-BC39-485D855A5713}" type="presParOf" srcId="{B54FED78-57BB-3341-AFAB-793BB95CE28E}" destId="{CC90C0EA-2D97-3C40-BC85-579DEFF3E28A}" srcOrd="5" destOrd="0" presId="urn:microsoft.com/office/officeart/2008/layout/HalfCircleOrganizationChart"/>
    <dgm:cxn modelId="{3DEAA066-8D8A-B943-9509-4C24389DE0D2}" type="presParOf" srcId="{CC90C0EA-2D97-3C40-BC85-579DEFF3E28A}" destId="{5D0AC7C2-EEDF-2940-95DF-ECDDC41B84AF}" srcOrd="0" destOrd="0" presId="urn:microsoft.com/office/officeart/2008/layout/HalfCircleOrganizationChart"/>
    <dgm:cxn modelId="{ECAF092F-60C7-B84F-AA97-C3E59C5CA10A}" type="presParOf" srcId="{5D0AC7C2-EEDF-2940-95DF-ECDDC41B84AF}" destId="{8AAE415C-35E0-0A4F-AE5C-5A349BAFA774}" srcOrd="0" destOrd="0" presId="urn:microsoft.com/office/officeart/2008/layout/HalfCircleOrganizationChart"/>
    <dgm:cxn modelId="{CF7FDCA3-88A4-8943-8DCF-0BC25C014E74}" type="presParOf" srcId="{5D0AC7C2-EEDF-2940-95DF-ECDDC41B84AF}" destId="{4EDFB78A-C10D-D145-A4E6-600F058F632A}" srcOrd="1" destOrd="0" presId="urn:microsoft.com/office/officeart/2008/layout/HalfCircleOrganizationChart"/>
    <dgm:cxn modelId="{A50AE359-E3E4-F94B-B2C2-493420D95B60}" type="presParOf" srcId="{5D0AC7C2-EEDF-2940-95DF-ECDDC41B84AF}" destId="{93AD89BE-CD6C-7940-AF20-A8896B0A9B9D}" srcOrd="2" destOrd="0" presId="urn:microsoft.com/office/officeart/2008/layout/HalfCircleOrganizationChart"/>
    <dgm:cxn modelId="{B4A28A87-88E4-EF41-B07B-2633E3DA2EB2}" type="presParOf" srcId="{5D0AC7C2-EEDF-2940-95DF-ECDDC41B84AF}" destId="{B706D3D1-6463-1345-8659-923E2429E39C}" srcOrd="3" destOrd="0" presId="urn:microsoft.com/office/officeart/2008/layout/HalfCircleOrganizationChart"/>
    <dgm:cxn modelId="{AF83E005-5217-2742-BFCB-63997E5234EE}" type="presParOf" srcId="{CC90C0EA-2D97-3C40-BC85-579DEFF3E28A}" destId="{283D97E2-E278-6B42-9E6C-CE21738A1BA0}" srcOrd="1" destOrd="0" presId="urn:microsoft.com/office/officeart/2008/layout/HalfCircleOrganizationChart"/>
    <dgm:cxn modelId="{61A68B3C-E1B6-BA46-B045-BE6287DE4509}" type="presParOf" srcId="{CC90C0EA-2D97-3C40-BC85-579DEFF3E28A}" destId="{2CE8C3E9-82D7-C240-B267-B98778F31B79}" srcOrd="2" destOrd="0" presId="urn:microsoft.com/office/officeart/2008/layout/HalfCircleOrganizationChart"/>
    <dgm:cxn modelId="{14BDBC9E-05B3-A84D-8E37-DDA5651EC7AD}" type="presParOf" srcId="{EE788C5C-F1F7-5549-B7F4-B7C53B1290A9}" destId="{746A0656-01D2-CA43-A92E-7CE643D0676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A32A4-12A3-9F4D-BA20-631B41F13008}">
      <dsp:nvSpPr>
        <dsp:cNvPr id="0" name=""/>
        <dsp:cNvSpPr/>
      </dsp:nvSpPr>
      <dsp:spPr>
        <a:xfrm>
          <a:off x="5672469" y="1793190"/>
          <a:ext cx="4013313" cy="696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262"/>
              </a:lnTo>
              <a:lnTo>
                <a:pt x="4013313" y="348262"/>
              </a:lnTo>
              <a:lnTo>
                <a:pt x="4013313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12C66-8195-5E45-A813-CC6EB14AB4AC}">
      <dsp:nvSpPr>
        <dsp:cNvPr id="0" name=""/>
        <dsp:cNvSpPr/>
      </dsp:nvSpPr>
      <dsp:spPr>
        <a:xfrm>
          <a:off x="5626749" y="1793190"/>
          <a:ext cx="91440" cy="6965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CAE97-8715-6447-8B2E-A1518ABD34FE}">
      <dsp:nvSpPr>
        <dsp:cNvPr id="0" name=""/>
        <dsp:cNvSpPr/>
      </dsp:nvSpPr>
      <dsp:spPr>
        <a:xfrm>
          <a:off x="1659155" y="1793190"/>
          <a:ext cx="4013313" cy="696525"/>
        </a:xfrm>
        <a:custGeom>
          <a:avLst/>
          <a:gdLst/>
          <a:ahLst/>
          <a:cxnLst/>
          <a:rect l="0" t="0" r="0" b="0"/>
          <a:pathLst>
            <a:path>
              <a:moveTo>
                <a:pt x="4013313" y="0"/>
              </a:moveTo>
              <a:lnTo>
                <a:pt x="4013313" y="348262"/>
              </a:lnTo>
              <a:lnTo>
                <a:pt x="0" y="348262"/>
              </a:lnTo>
              <a:lnTo>
                <a:pt x="0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9257B-97E6-3B48-8791-B5B6696995FD}">
      <dsp:nvSpPr>
        <dsp:cNvPr id="0" name=""/>
        <dsp:cNvSpPr/>
      </dsp:nvSpPr>
      <dsp:spPr>
        <a:xfrm>
          <a:off x="4843272" y="13479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0F854-3EE6-2A4C-A316-224237DA3E90}">
      <dsp:nvSpPr>
        <dsp:cNvPr id="0" name=""/>
        <dsp:cNvSpPr/>
      </dsp:nvSpPr>
      <dsp:spPr>
        <a:xfrm>
          <a:off x="4843272" y="13479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9EE97-7255-4D41-B0E5-CB33F3A8BF1C}">
      <dsp:nvSpPr>
        <dsp:cNvPr id="0" name=""/>
        <dsp:cNvSpPr/>
      </dsp:nvSpPr>
      <dsp:spPr>
        <a:xfrm>
          <a:off x="4014075" y="43330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Unrestricted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Funds</a:t>
          </a:r>
        </a:p>
      </dsp:txBody>
      <dsp:txXfrm>
        <a:off x="4014075" y="433307"/>
        <a:ext cx="3316788" cy="1061372"/>
      </dsp:txXfrm>
    </dsp:sp>
    <dsp:sp modelId="{6983A4DE-C817-4A4C-AB8A-6FBBDAD474A4}">
      <dsp:nvSpPr>
        <dsp:cNvPr id="0" name=""/>
        <dsp:cNvSpPr/>
      </dsp:nvSpPr>
      <dsp:spPr>
        <a:xfrm>
          <a:off x="829958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42BA8-4511-B745-A5F8-25FEF2168E1D}">
      <dsp:nvSpPr>
        <dsp:cNvPr id="0" name=""/>
        <dsp:cNvSpPr/>
      </dsp:nvSpPr>
      <dsp:spPr>
        <a:xfrm>
          <a:off x="829958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B2380-42C2-2547-8CD3-E3680B1ABB7A}">
      <dsp:nvSpPr>
        <dsp:cNvPr id="0" name=""/>
        <dsp:cNvSpPr/>
      </dsp:nvSpPr>
      <dsp:spPr>
        <a:xfrm>
          <a:off x="761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Stream 1</a:t>
          </a: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2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Core Support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2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(Min. 80%)</a:t>
          </a:r>
        </a:p>
      </dsp:txBody>
      <dsp:txXfrm>
        <a:off x="761" y="2788227"/>
        <a:ext cx="3316788" cy="1061372"/>
      </dsp:txXfrm>
    </dsp:sp>
    <dsp:sp modelId="{5E913F9E-1615-FC4B-BA65-C52EEF16C034}">
      <dsp:nvSpPr>
        <dsp:cNvPr id="0" name=""/>
        <dsp:cNvSpPr/>
      </dsp:nvSpPr>
      <dsp:spPr>
        <a:xfrm>
          <a:off x="4843272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12698-4595-974D-914E-3AB6D6198C00}">
      <dsp:nvSpPr>
        <dsp:cNvPr id="0" name=""/>
        <dsp:cNvSpPr/>
      </dsp:nvSpPr>
      <dsp:spPr>
        <a:xfrm>
          <a:off x="4843272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BD38A-C155-8244-8396-1BFD3BBF9572}">
      <dsp:nvSpPr>
        <dsp:cNvPr id="0" name=""/>
        <dsp:cNvSpPr/>
      </dsp:nvSpPr>
      <dsp:spPr>
        <a:xfrm>
          <a:off x="4014075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2: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15%)</a:t>
          </a:r>
          <a:endParaRPr lang="en-GB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14075" y="2788227"/>
        <a:ext cx="3316788" cy="1061372"/>
      </dsp:txXfrm>
    </dsp:sp>
    <dsp:sp modelId="{4EDFB78A-C10D-D145-A4E6-600F058F632A}">
      <dsp:nvSpPr>
        <dsp:cNvPr id="0" name=""/>
        <dsp:cNvSpPr/>
      </dsp:nvSpPr>
      <dsp:spPr>
        <a:xfrm>
          <a:off x="8856586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D89BE-CD6C-7940-AF20-A8896B0A9B9D}">
      <dsp:nvSpPr>
        <dsp:cNvPr id="0" name=""/>
        <dsp:cNvSpPr/>
      </dsp:nvSpPr>
      <dsp:spPr>
        <a:xfrm>
          <a:off x="8856586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AE415C-35E0-0A4F-AE5C-5A349BAFA774}">
      <dsp:nvSpPr>
        <dsp:cNvPr id="0" name=""/>
        <dsp:cNvSpPr/>
      </dsp:nvSpPr>
      <dsp:spPr>
        <a:xfrm>
          <a:off x="8027389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3: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Humanitarian Response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5%)</a:t>
          </a:r>
        </a:p>
      </dsp:txBody>
      <dsp:txXfrm>
        <a:off x="8027389" y="2788227"/>
        <a:ext cx="3316788" cy="1061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D9D0B0-6481-2197-0F7B-9357E71147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E68023-9402-06A6-C0B8-7E81E74DC9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CE11C-8E07-40DA-BBA5-09DCC0DAAE9A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CBC63-3622-4FA9-75CB-EC2F52B55B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5E0F5-6721-01F9-BDB1-1E2CD067E7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26778-6FD5-4E3A-9BFB-E3B19AA5F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6320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169BA-6DAB-4C15-8863-DEBFD9FD997E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A2081-B4E3-4520-895B-28AEF639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5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Consortium Channel is part of Stream 2 of our new resource allocation model, which was developed during the 2019/2020 reform process.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Stream 2, is devoted to strategic initiatives. It is also known as the Strategic Fund. The fund allows IPPF to capitalize on emerging trends or opportunities within a strategic period; or to react to unforeseen barriers.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stream is split into four channels: outlined here. The largest by far is the Consortium channel, which this year has 2.2m devoted to it for a 2-year implementation cycle. </a:t>
            </a:r>
          </a:p>
          <a:p>
            <a:pPr marL="0" indent="0">
              <a:buNone/>
            </a:pPr>
            <a:r>
              <a:rPr lang="en-US" dirty="0"/>
              <a:t>The consortium channel will have a call for concepts every year; each with a different theme, as decided by the IPPF Board, via its Committee for Strategy, Investment and Policy.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funds are exclusively available for IPPF Members and partners. The role of the secretariat is a supportive and facilitative one.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E54CD-9D29-144D-920E-C8B9F64727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0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2FD3-604E-547A-5EC2-5598AEDD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1DC134-FD99-3FCD-8C9A-9DAF82945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DBC1-6306-D807-262E-0B59640BB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The numbers above reflect several changes:</a:t>
            </a:r>
          </a:p>
          <a:p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Cook Islands was originally included in Stream 1 calculations and received an allocation of $113K, but was then moved to Stream 2, for a 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Affiliatex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grant of $75,000, per donor guidelines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Chad, the one country recommended for reduced funding, was recommended to get a 10% cut, which is reflected in the “funding recommended” numbers above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81449-123D-2413-85E4-9930084BC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6E570F-D04A-4DC9-A601-9B9A35273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49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5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95141-FF71-90AC-C59A-E9347C9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37C02-0F90-E5EC-4B2E-AE5DB02D4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BDE7F-F2D3-4249-6CDF-3365E61E8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formula but only for countries in the regions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3EA6-F4CB-9C56-D9E1-CDBFADD63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777510-9EA0-4B4F-83F0-BDA120535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4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10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59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016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34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94C7D4-45DC-6456-7342-1FC99D0FA111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84439DB-F464-60E2-6468-305A4D12A78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F8373476-EEBD-3BEB-6AEA-01D2B1CFE39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0C6A100A-1D07-EF22-7712-7DEC018102F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D4712D13-9FE6-31E5-963C-E47482199E42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C755C377-BB3C-90AB-2791-042C2FF335BC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899F7460-D7B4-F3FC-7C92-A620F8DDA87E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94B6C199-F638-7639-EF0F-5FC6BD6305A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0883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EB6F8D8-23D9-5D3B-705E-56E267AF1B2F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0" name="bg object 17">
              <a:extLst>
                <a:ext uri="{FF2B5EF4-FFF2-40B4-BE49-F238E27FC236}">
                  <a16:creationId xmlns:a16="http://schemas.microsoft.com/office/drawing/2014/main" id="{04D2DD9A-6B7B-0380-C985-32FD7CBE2B3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8">
              <a:extLst>
                <a:ext uri="{FF2B5EF4-FFF2-40B4-BE49-F238E27FC236}">
                  <a16:creationId xmlns:a16="http://schemas.microsoft.com/office/drawing/2014/main" id="{9BAB51AA-8B82-F002-5153-F233B35A6445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9">
              <a:extLst>
                <a:ext uri="{FF2B5EF4-FFF2-40B4-BE49-F238E27FC236}">
                  <a16:creationId xmlns:a16="http://schemas.microsoft.com/office/drawing/2014/main" id="{E23F935C-0C75-81D8-8586-B5E07E53041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0">
              <a:extLst>
                <a:ext uri="{FF2B5EF4-FFF2-40B4-BE49-F238E27FC236}">
                  <a16:creationId xmlns:a16="http://schemas.microsoft.com/office/drawing/2014/main" id="{521787C1-2242-4F4A-4BCC-AC92AA15583E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BCEFF0ED-0065-B6F4-5B21-78997A0D602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D8E11F6E-FA7C-0579-2EA0-A22DE456C27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DB39819F-EBD7-4FC4-568F-AA3732DE6E31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76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07AD140-853E-2D9B-0223-211C7E2E308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2" name="bg object 17">
              <a:extLst>
                <a:ext uri="{FF2B5EF4-FFF2-40B4-BE49-F238E27FC236}">
                  <a16:creationId xmlns:a16="http://schemas.microsoft.com/office/drawing/2014/main" id="{72B9E6B1-CE88-0738-5F5E-0E035F0425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8">
              <a:extLst>
                <a:ext uri="{FF2B5EF4-FFF2-40B4-BE49-F238E27FC236}">
                  <a16:creationId xmlns:a16="http://schemas.microsoft.com/office/drawing/2014/main" id="{5D9440D7-1E14-E783-6403-A43C65727AC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19">
              <a:extLst>
                <a:ext uri="{FF2B5EF4-FFF2-40B4-BE49-F238E27FC236}">
                  <a16:creationId xmlns:a16="http://schemas.microsoft.com/office/drawing/2014/main" id="{F5AECBEB-FB86-FA68-FA73-D86C2020A5A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0">
              <a:extLst>
                <a:ext uri="{FF2B5EF4-FFF2-40B4-BE49-F238E27FC236}">
                  <a16:creationId xmlns:a16="http://schemas.microsoft.com/office/drawing/2014/main" id="{4537DBD9-A093-6AD7-FF54-D725D8268F0A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1">
              <a:extLst>
                <a:ext uri="{FF2B5EF4-FFF2-40B4-BE49-F238E27FC236}">
                  <a16:creationId xmlns:a16="http://schemas.microsoft.com/office/drawing/2014/main" id="{22040B30-E46A-FC08-DA2F-46A41631C56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2">
              <a:extLst>
                <a:ext uri="{FF2B5EF4-FFF2-40B4-BE49-F238E27FC236}">
                  <a16:creationId xmlns:a16="http://schemas.microsoft.com/office/drawing/2014/main" id="{F3C84FEE-805B-1B14-F747-799FF6912A3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3">
              <a:extLst>
                <a:ext uri="{FF2B5EF4-FFF2-40B4-BE49-F238E27FC236}">
                  <a16:creationId xmlns:a16="http://schemas.microsoft.com/office/drawing/2014/main" id="{919698A1-0B3B-049B-B4D1-2FA1BE0BE633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268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48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642B6836-7E15-9FA9-C82C-757CAB4B93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02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55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968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8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41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729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45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07565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229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75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46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03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5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0598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F08C79-CA60-7618-9496-CB72C26A8B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0447" y="603126"/>
            <a:ext cx="1690053" cy="49224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D69596-F2DB-CA58-2863-BB0FEA582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79182"/>
            <a:ext cx="8364540" cy="1380624"/>
          </a:xfrm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04A758A-D800-F8F0-7AEE-9D470EA838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95938" y="2590799"/>
            <a:ext cx="5910263" cy="358775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add content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CBAF60-F9B7-D0F1-A1CF-F9C1220560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5800" y="2590799"/>
            <a:ext cx="4681538" cy="3581401"/>
          </a:xfr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add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685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03449" y="6528212"/>
            <a:ext cx="1128584" cy="261610"/>
          </a:xfrm>
          <a:prstGeom prst="rect">
            <a:avLst/>
          </a:prstGeom>
          <a:noFill/>
        </p:spPr>
        <p:txBody>
          <a:bodyPr wrap="square" bIns="0" rtlCol="0" anchor="b">
            <a:spAutoFit/>
          </a:bodyPr>
          <a:lstStyle/>
          <a:p>
            <a:pPr algn="r"/>
            <a:fld id="{D74B4EF7-DF01-4873-8BB0-07C49B5D0605}" type="slidenum">
              <a:rPr lang="en-US" sz="140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pPr algn="r"/>
              <a:t>‹#›</a:t>
            </a:fld>
            <a:endParaRPr lang="en-US" sz="140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986970" y="1756229"/>
            <a:ext cx="10218060" cy="4296227"/>
          </a:xfrm>
        </p:spPr>
        <p:txBody>
          <a:bodyPr/>
          <a:lstStyle>
            <a:lvl1pPr marL="346075" indent="-346075">
              <a:spcBef>
                <a:spcPts val="3000"/>
              </a:spcBef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3505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40">
          <p15:clr>
            <a:srgbClr val="FBAE40"/>
          </p15:clr>
        </p15:guide>
        <p15:guide id="4" pos="2568">
          <p15:clr>
            <a:srgbClr val="FBAE40"/>
          </p15:clr>
        </p15:guide>
        <p15:guide id="5" pos="51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 anchor="t">
            <a:no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903451" y="6525648"/>
            <a:ext cx="1128584" cy="264175"/>
          </a:xfrm>
          <a:prstGeom prst="rect">
            <a:avLst/>
          </a:prstGeom>
          <a:noFill/>
        </p:spPr>
        <p:txBody>
          <a:bodyPr wrap="square" lIns="91421" tIns="45712" rIns="91421" bIns="0" rtlCol="0" anchor="b">
            <a:spAutoFit/>
          </a:bodyPr>
          <a:lstStyle/>
          <a:p>
            <a:pPr algn="r"/>
            <a:fld id="{D74B4EF7-DF01-4873-8BB0-07C49B5D0605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949913" y="1698583"/>
            <a:ext cx="10087435" cy="4149725"/>
          </a:xfrm>
        </p:spPr>
        <p:txBody>
          <a:bodyPr>
            <a:noAutofit/>
          </a:bodyPr>
          <a:lstStyle>
            <a:lvl1pPr marL="514249" indent="-514249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Font typeface="+mj-lt"/>
              <a:buAutoNum type="arabicPeriod"/>
              <a:defRPr sz="2800">
                <a:latin typeface="Century Gothic" panose="020B0502020202020204" pitchFamily="34" charset="0"/>
              </a:defRPr>
            </a:lvl1pPr>
            <a:lvl2pPr>
              <a:defRPr sz="2800">
                <a:latin typeface="Century Gothic" panose="020B0502020202020204" pitchFamily="34" charset="0"/>
              </a:defRPr>
            </a:lvl2pPr>
            <a:lvl3pPr>
              <a:defRPr sz="2800">
                <a:latin typeface="Century Gothic" panose="020B0502020202020204" pitchFamily="34" charset="0"/>
              </a:defRPr>
            </a:lvl3pPr>
            <a:lvl4pPr>
              <a:defRPr sz="2800">
                <a:latin typeface="Century Gothic" panose="020B0502020202020204" pitchFamily="34" charset="0"/>
              </a:defRPr>
            </a:lvl4pPr>
            <a:lvl5pPr>
              <a:defRPr sz="2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37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0D5E671-ACAD-CBAD-1286-E127564E275A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C5754F6-F26B-9CE7-A8B0-E2D8F726C59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935FE135-7EEF-2446-2D78-2340E72DC723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7C3F45F1-0C53-8EC5-BE5B-86CA0661F8F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3412426E-AC2D-8A55-5992-85A8FF49709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32EBEC69-8377-DF02-D0A6-00CED71442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AA74253F-C2D2-3AE8-5005-1D0D3F6284B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BBA3F81C-8700-DD90-D91C-9E84CF91DA92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7448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0110F2-E2F8-203A-D65B-CE6EB2079615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BAAAB8CE-0DCB-43EF-DFDB-180CACA22249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7DDC6F38-EBA4-3F7A-5EB2-E75FF958A641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FD44010C-68C8-73F3-39DC-06CF4E82A42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A3D93B20-7833-684E-2936-FD6CDC932AE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8ACAA42E-9D61-11BA-4C34-BA19BA8126B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931E56A6-AC50-6A3E-D94E-A19FFAE9921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4456D946-2D3E-07A5-658B-A7FEEEF6EA45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40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C70C80E-56CC-1BC7-CB4C-08AC9E48ABAC}"/>
              </a:ext>
            </a:extLst>
          </p:cNvPr>
          <p:cNvSpPr/>
          <p:nvPr userDrawn="1"/>
        </p:nvSpPr>
        <p:spPr>
          <a:xfrm rot="10800000">
            <a:off x="1" y="0"/>
            <a:ext cx="12191999" cy="1040701"/>
          </a:xfrm>
          <a:custGeom>
            <a:avLst/>
            <a:gdLst>
              <a:gd name="connsiteX0" fmla="*/ 12179935 w 12191999"/>
              <a:gd name="connsiteY0" fmla="*/ 475805 h 1040701"/>
              <a:gd name="connsiteX1" fmla="*/ 475806 w 12191999"/>
              <a:gd name="connsiteY1" fmla="*/ 475805 h 1040701"/>
              <a:gd name="connsiteX2" fmla="*/ 283274 w 12191999"/>
              <a:gd name="connsiteY2" fmla="*/ 396049 h 1040701"/>
              <a:gd name="connsiteX3" fmla="*/ 79756 w 12191999"/>
              <a:gd name="connsiteY3" fmla="*/ 192532 h 1040701"/>
              <a:gd name="connsiteX4" fmla="*/ 0 w 12191999"/>
              <a:gd name="connsiteY4" fmla="*/ 0 h 1040701"/>
              <a:gd name="connsiteX5" fmla="*/ 0 w 12191999"/>
              <a:gd name="connsiteY5" fmla="*/ 1040702 h 1040701"/>
              <a:gd name="connsiteX6" fmla="*/ 12192000 w 12191999"/>
              <a:gd name="connsiteY6" fmla="*/ 1040702 h 1040701"/>
              <a:gd name="connsiteX7" fmla="*/ 12192000 w 12191999"/>
              <a:gd name="connsiteY7" fmla="*/ 463677 h 1040701"/>
              <a:gd name="connsiteX8" fmla="*/ 12179871 w 12191999"/>
              <a:gd name="connsiteY8" fmla="*/ 475805 h 104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040701">
                <a:moveTo>
                  <a:pt x="12179935" y="475805"/>
                </a:moveTo>
                <a:lnTo>
                  <a:pt x="475806" y="475805"/>
                </a:lnTo>
                <a:cubicBezTo>
                  <a:pt x="403606" y="475805"/>
                  <a:pt x="334328" y="447104"/>
                  <a:pt x="283274" y="396049"/>
                </a:cubicBezTo>
                <a:lnTo>
                  <a:pt x="79756" y="192532"/>
                </a:lnTo>
                <a:cubicBezTo>
                  <a:pt x="28702" y="141478"/>
                  <a:pt x="0" y="72199"/>
                  <a:pt x="0" y="0"/>
                </a:cubicBezTo>
                <a:lnTo>
                  <a:pt x="0" y="1040702"/>
                </a:lnTo>
                <a:lnTo>
                  <a:pt x="12192000" y="1040702"/>
                </a:lnTo>
                <a:lnTo>
                  <a:pt x="12192000" y="463677"/>
                </a:lnTo>
                <a:cubicBezTo>
                  <a:pt x="12192000" y="470345"/>
                  <a:pt x="12186603" y="475805"/>
                  <a:pt x="12179871" y="475805"/>
                </a:cubicBez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D1BB6-7991-BAF5-42A6-906F7EDFF8B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C707992D-8B6D-3FF5-6B3C-4B1E0CCDE3B8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17B8E913-8BB4-83D7-B5BC-F55D9AB1E49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E1F3C94F-C00E-22B2-F864-9F6C1DB1B9F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8C115188-9212-050C-A64F-820A52A47B2B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019DFCCE-2A19-B97D-5216-5828A4A9EE3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5C0456A-D27E-9150-7689-F51D433DDF29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51C2BD08-A416-6C48-FAA7-BED6D37931AC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30403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42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8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30F3E0-6AB1-09A5-0C33-DBF666EA516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90507EFB-C833-C5FE-25EC-24B2775F454B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920363B-B08B-6EC8-4561-A384287860D7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EAB76442-D9E9-3D01-F3A6-319599F70CA8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EF28CA36-EA7E-1A1D-75AB-1D3325BFA1D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463DAB5-C965-CA1C-F9F7-5B3AB8543CC2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57528CB5-8DA6-92F3-9CCE-6ACBBDE4B566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927CB9F8-498C-8C7F-87B2-7A6BF08CEC8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3A827FF3-09DA-EC2E-75F4-19272A676C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8F975C8-9E85-2F4C-F149-DC8152D33E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B869B989-0132-01A8-C367-04B41DBC6E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6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87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48419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6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029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1655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120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084735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20417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7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638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485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A18380D2-38C6-2A7B-F437-60D1C0988A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8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49" r:id="rId4"/>
    <p:sldLayoutId id="2147483690" r:id="rId5"/>
    <p:sldLayoutId id="2147483691" r:id="rId6"/>
    <p:sldLayoutId id="2147483650" r:id="rId7"/>
    <p:sldLayoutId id="2147483692" r:id="rId8"/>
    <p:sldLayoutId id="2147483651" r:id="rId9"/>
    <p:sldLayoutId id="2147483652" r:id="rId10"/>
    <p:sldLayoutId id="2147483653" r:id="rId11"/>
    <p:sldLayoutId id="2147483654" r:id="rId12"/>
    <p:sldLayoutId id="2147483689" r:id="rId13"/>
    <p:sldLayoutId id="2147483655" r:id="rId14"/>
    <p:sldLayoutId id="2147483693" r:id="rId15"/>
    <p:sldLayoutId id="2147483656" r:id="rId16"/>
    <p:sldLayoutId id="2147483657" r:id="rId17"/>
    <p:sldLayoutId id="2147483658" r:id="rId18"/>
    <p:sldLayoutId id="2147483659" r:id="rId19"/>
    <p:sldLayoutId id="2147483760" r:id="rId20"/>
    <p:sldLayoutId id="2147483762" r:id="rId21"/>
    <p:sldLayoutId id="214748376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51E9DE4A-7564-5BDE-BA13-35A65330881F}"/>
              </a:ext>
            </a:extLst>
          </p:cNvPr>
          <p:cNvGrpSpPr/>
          <p:nvPr/>
        </p:nvGrpSpPr>
        <p:grpSpPr>
          <a:xfrm>
            <a:off x="-63" y="0"/>
            <a:ext cx="12192127" cy="6858000"/>
            <a:chOff x="-63" y="0"/>
            <a:chExt cx="12192127" cy="6858000"/>
          </a:xfrm>
          <a:solidFill>
            <a:srgbClr val="EB33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9B897-3E07-6017-6DB0-4A72EE2AC041}"/>
                </a:ext>
              </a:extLst>
            </p:cNvPr>
            <p:cNvSpPr/>
            <p:nvPr/>
          </p:nvSpPr>
          <p:spPr>
            <a:xfrm>
              <a:off x="0" y="0"/>
              <a:ext cx="12128" cy="12128"/>
            </a:xfrm>
            <a:custGeom>
              <a:avLst/>
              <a:gdLst>
                <a:gd name="connsiteX0" fmla="*/ 12129 w 12128"/>
                <a:gd name="connsiteY0" fmla="*/ 0 h 12128"/>
                <a:gd name="connsiteX1" fmla="*/ 0 w 12128"/>
                <a:gd name="connsiteY1" fmla="*/ 0 h 12128"/>
                <a:gd name="connsiteX2" fmla="*/ 0 w 12128"/>
                <a:gd name="connsiteY2" fmla="*/ 12129 h 12128"/>
                <a:gd name="connsiteX3" fmla="*/ 12129 w 12128"/>
                <a:gd name="connsiteY3" fmla="*/ 0 h 1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8" h="12128">
                  <a:moveTo>
                    <a:pt x="12129" y="0"/>
                  </a:moveTo>
                  <a:lnTo>
                    <a:pt x="0" y="0"/>
                  </a:lnTo>
                  <a:lnTo>
                    <a:pt x="0" y="12129"/>
                  </a:lnTo>
                  <a:cubicBezTo>
                    <a:pt x="0" y="5398"/>
                    <a:pt x="5398" y="0"/>
                    <a:pt x="12129" y="0"/>
                  </a:cubicBez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2C98452-8AF1-7F2F-E377-2B7107B1A023}"/>
                </a:ext>
              </a:extLst>
            </p:cNvPr>
            <p:cNvSpPr/>
            <p:nvPr/>
          </p:nvSpPr>
          <p:spPr>
            <a:xfrm>
              <a:off x="11716257" y="0"/>
              <a:ext cx="475805" cy="475805"/>
            </a:xfrm>
            <a:custGeom>
              <a:avLst/>
              <a:gdLst>
                <a:gd name="connsiteX0" fmla="*/ 0 w 475805"/>
                <a:gd name="connsiteY0" fmla="*/ 0 h 475805"/>
                <a:gd name="connsiteX1" fmla="*/ 192532 w 475805"/>
                <a:gd name="connsiteY1" fmla="*/ 79756 h 475805"/>
                <a:gd name="connsiteX2" fmla="*/ 396049 w 475805"/>
                <a:gd name="connsiteY2" fmla="*/ 283274 h 475805"/>
                <a:gd name="connsiteX3" fmla="*/ 475806 w 475805"/>
                <a:gd name="connsiteY3" fmla="*/ 475806 h 475805"/>
                <a:gd name="connsiteX4" fmla="*/ 475806 w 475805"/>
                <a:gd name="connsiteY4" fmla="*/ 0 h 475805"/>
                <a:gd name="connsiteX5" fmla="*/ 64 w 475805"/>
                <a:gd name="connsiteY5" fmla="*/ 0 h 47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805" h="475805">
                  <a:moveTo>
                    <a:pt x="0" y="0"/>
                  </a:moveTo>
                  <a:cubicBezTo>
                    <a:pt x="72199" y="0"/>
                    <a:pt x="141478" y="28702"/>
                    <a:pt x="192532" y="79756"/>
                  </a:cubicBezTo>
                  <a:lnTo>
                    <a:pt x="396049" y="283274"/>
                  </a:lnTo>
                  <a:cubicBezTo>
                    <a:pt x="447104" y="334328"/>
                    <a:pt x="475806" y="403606"/>
                    <a:pt x="475806" y="475806"/>
                  </a:cubicBezTo>
                  <a:lnTo>
                    <a:pt x="47580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5B707D-14CA-FD89-72FA-CE062450834E}"/>
                </a:ext>
              </a:extLst>
            </p:cNvPr>
            <p:cNvSpPr/>
            <p:nvPr/>
          </p:nvSpPr>
          <p:spPr>
            <a:xfrm>
              <a:off x="-63" y="5817298"/>
              <a:ext cx="12191999" cy="1040701"/>
            </a:xfrm>
            <a:custGeom>
              <a:avLst/>
              <a:gdLst>
                <a:gd name="connsiteX0" fmla="*/ 12179935 w 12191999"/>
                <a:gd name="connsiteY0" fmla="*/ 475805 h 1040701"/>
                <a:gd name="connsiteX1" fmla="*/ 475806 w 12191999"/>
                <a:gd name="connsiteY1" fmla="*/ 475805 h 1040701"/>
                <a:gd name="connsiteX2" fmla="*/ 283274 w 12191999"/>
                <a:gd name="connsiteY2" fmla="*/ 396049 h 1040701"/>
                <a:gd name="connsiteX3" fmla="*/ 79756 w 12191999"/>
                <a:gd name="connsiteY3" fmla="*/ 192532 h 1040701"/>
                <a:gd name="connsiteX4" fmla="*/ 0 w 12191999"/>
                <a:gd name="connsiteY4" fmla="*/ 0 h 1040701"/>
                <a:gd name="connsiteX5" fmla="*/ 0 w 12191999"/>
                <a:gd name="connsiteY5" fmla="*/ 1040702 h 1040701"/>
                <a:gd name="connsiteX6" fmla="*/ 12192000 w 12191999"/>
                <a:gd name="connsiteY6" fmla="*/ 1040702 h 1040701"/>
                <a:gd name="connsiteX7" fmla="*/ 12192000 w 12191999"/>
                <a:gd name="connsiteY7" fmla="*/ 463677 h 1040701"/>
                <a:gd name="connsiteX8" fmla="*/ 12179871 w 12191999"/>
                <a:gd name="connsiteY8" fmla="*/ 475805 h 104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1999" h="1040701">
                  <a:moveTo>
                    <a:pt x="12179935" y="475805"/>
                  </a:moveTo>
                  <a:lnTo>
                    <a:pt x="475806" y="475805"/>
                  </a:lnTo>
                  <a:cubicBezTo>
                    <a:pt x="403606" y="475805"/>
                    <a:pt x="334328" y="447104"/>
                    <a:pt x="283274" y="396049"/>
                  </a:cubicBezTo>
                  <a:lnTo>
                    <a:pt x="79756" y="192532"/>
                  </a:lnTo>
                  <a:cubicBezTo>
                    <a:pt x="28702" y="141478"/>
                    <a:pt x="0" y="72199"/>
                    <a:pt x="0" y="0"/>
                  </a:cubicBezTo>
                  <a:lnTo>
                    <a:pt x="0" y="1040702"/>
                  </a:lnTo>
                  <a:lnTo>
                    <a:pt x="12192000" y="1040702"/>
                  </a:lnTo>
                  <a:lnTo>
                    <a:pt x="12192000" y="463677"/>
                  </a:lnTo>
                  <a:cubicBezTo>
                    <a:pt x="12192000" y="470345"/>
                    <a:pt x="12186603" y="475805"/>
                    <a:pt x="12179871" y="475805"/>
                  </a:cubicBez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6/15/26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89A4-B268-F0FE-E823-CFBC5C1E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8D0B609-06EE-F9E7-0F4F-966D8C33EC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37" r="22837"/>
          <a:stretch/>
        </p:blipFill>
        <p:spPr/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39D112C7-27BF-2837-35BF-A7F6F4ED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061" y="1680050"/>
            <a:ext cx="3903616" cy="1500187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Trends in Affiliate budgets 2026</a:t>
            </a:r>
          </a:p>
        </p:txBody>
      </p:sp>
    </p:spTree>
    <p:extLst>
      <p:ext uri="{BB962C8B-B14F-4D97-AF65-F5344CB8AC3E}">
        <p14:creationId xmlns:p14="http://schemas.microsoft.com/office/powerpoint/2010/main" val="875845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37C92-D11C-53D2-5D3B-35A7FF41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70" y="1499084"/>
            <a:ext cx="11515060" cy="308004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08638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29BA463D-808E-4821-BEB9-E8BC04297BD7}"/>
              </a:ext>
            </a:extLst>
          </p:cNvPr>
          <p:cNvSpPr txBox="1"/>
          <p:nvPr/>
        </p:nvSpPr>
        <p:spPr>
          <a:xfrm>
            <a:off x="0" y="496428"/>
            <a:ext cx="12192000" cy="75429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Allocation Model</a:t>
            </a:r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6E64C9DC-37B5-3F48-BC8E-1B431D523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76472"/>
              </p:ext>
            </p:extLst>
          </p:nvPr>
        </p:nvGraphicFramePr>
        <p:xfrm>
          <a:off x="423530" y="1484720"/>
          <a:ext cx="11344939" cy="4282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541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216883-467A-4D4D-26CE-C7B046828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226" y="0"/>
            <a:ext cx="8291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3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86969-95F4-B4F0-AE42-898458C9A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13" y="59132"/>
            <a:ext cx="11609173" cy="5965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Business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0D4AD-A435-BC50-D86A-BE6A3CA6E8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ADC1F-64A1-F16D-ACDF-CF9AB3D27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627"/>
            <a:ext cx="12192000" cy="62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8E-5F28-1675-0D24-D5BC225A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59" y="176919"/>
            <a:ext cx="11609173" cy="73292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2026 Budgeting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8AD83-2855-EEE7-6DFD-0BF7B1E60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9B3B8-A108-3931-6BE6-CAB601A64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5544"/>
            <a:ext cx="12173893" cy="55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4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F713-438F-418C-1AC4-DB32C0F92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E5B4-6D4D-22F2-D354-FE144E60F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70" y="1499084"/>
            <a:ext cx="11515060" cy="308004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Trends</a:t>
            </a:r>
          </a:p>
        </p:txBody>
      </p:sp>
    </p:spTree>
    <p:extLst>
      <p:ext uri="{BB962C8B-B14F-4D97-AF65-F5344CB8AC3E}">
        <p14:creationId xmlns:p14="http://schemas.microsoft.com/office/powerpoint/2010/main" val="149572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6F305-FBF4-E8BE-B4D3-84E0F764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D78F25C8-2A4B-6025-28B1-03D20F0852CF}"/>
              </a:ext>
            </a:extLst>
          </p:cNvPr>
          <p:cNvSpPr txBox="1"/>
          <p:nvPr/>
        </p:nvSpPr>
        <p:spPr>
          <a:xfrm>
            <a:off x="460309" y="5896308"/>
            <a:ext cx="11271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*The term ‘affiliation’ describes both Members and CPs. </a:t>
            </a:r>
            <a:r>
              <a:rPr lang="en-US" sz="1000" dirty="0">
                <a:latin typeface="Century Gothic" panose="020B0502020202020204" pitchFamily="34" charset="0"/>
              </a:rPr>
              <a:t> ** due to e.g. late applications, new incoming affiliates, or suspensions.</a:t>
            </a:r>
          </a:p>
          <a:p>
            <a:pPr algn="ctr"/>
            <a:r>
              <a:rPr lang="en-US" sz="1000" dirty="0">
                <a:latin typeface="Century Gothic"/>
              </a:rPr>
              <a:t>NB. Data relates to grant-receiving Affiliates only. Data is not limited to IPPF Core – it covers all income and expenditure</a:t>
            </a:r>
            <a:endParaRPr lang="en-US" sz="1000" dirty="0">
              <a:latin typeface="Century Gothic" panose="020B0502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F4D09-2C01-2A21-3AD5-96A2362F24AE}"/>
              </a:ext>
            </a:extLst>
          </p:cNvPr>
          <p:cNvSpPr txBox="1">
            <a:spLocks/>
          </p:cNvSpPr>
          <p:nvPr/>
        </p:nvSpPr>
        <p:spPr>
          <a:xfrm>
            <a:off x="192292" y="577743"/>
            <a:ext cx="11807413" cy="7329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</a:rPr>
              <a:t>Stream 1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Allocations: 2026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8F7C21-5248-B85D-1BE3-D498C9FCE834}"/>
              </a:ext>
            </a:extLst>
          </p:cNvPr>
          <p:cNvGrpSpPr/>
          <p:nvPr/>
        </p:nvGrpSpPr>
        <p:grpSpPr>
          <a:xfrm>
            <a:off x="2359075" y="1652701"/>
            <a:ext cx="6912743" cy="3843453"/>
            <a:chOff x="2191929" y="1315815"/>
            <a:chExt cx="6217126" cy="348322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089C4DB-FD74-E47D-54B3-31444AA3B123}"/>
                </a:ext>
              </a:extLst>
            </p:cNvPr>
            <p:cNvSpPr/>
            <p:nvPr/>
          </p:nvSpPr>
          <p:spPr>
            <a:xfrm>
              <a:off x="2191929" y="3314746"/>
              <a:ext cx="3041255" cy="571879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114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submitted business plans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(96 in Stream 1, 13 in Stream 2)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E89017-BDE5-061A-2FE2-D300A7A39C37}"/>
                </a:ext>
              </a:extLst>
            </p:cNvPr>
            <p:cNvSpPr/>
            <p:nvPr/>
          </p:nvSpPr>
          <p:spPr>
            <a:xfrm>
              <a:off x="3479717" y="1315815"/>
              <a:ext cx="4197684" cy="732924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FFFFFF"/>
                  </a:solidFill>
                  <a:latin typeface="Century Gothic"/>
                </a:rPr>
                <a:t>1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33 countries with formula-generated allocations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FFFF"/>
                  </a:solidFill>
                  <a:latin typeface="Century Gothic"/>
                </a:rPr>
                <a:t>(120 in Stream 1, 13 in Stream 2)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626F0E-7DF0-533C-428A-E806A8BB6E8E}"/>
                </a:ext>
              </a:extLst>
            </p:cNvPr>
            <p:cNvSpPr/>
            <p:nvPr/>
          </p:nvSpPr>
          <p:spPr>
            <a:xfrm>
              <a:off x="2207358" y="2432890"/>
              <a:ext cx="3576901" cy="571878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119 Affiliates* eligible to apply for funding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F3BA80-A80C-6D1B-405B-B05DA1A2D9C6}"/>
                </a:ext>
              </a:extLst>
            </p:cNvPr>
            <p:cNvSpPr/>
            <p:nvPr/>
          </p:nvSpPr>
          <p:spPr>
            <a:xfrm>
              <a:off x="6036455" y="2432890"/>
              <a:ext cx="2372600" cy="571877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14 no current affiliate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AD1382C-E962-3CE0-D39A-0250031AB3F8}"/>
                </a:ext>
              </a:extLst>
            </p:cNvPr>
            <p:cNvSpPr/>
            <p:nvPr/>
          </p:nvSpPr>
          <p:spPr>
            <a:xfrm>
              <a:off x="5819999" y="3281498"/>
              <a:ext cx="2032345" cy="601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05 Affiliate plans</a:t>
              </a:r>
              <a:endParaRPr lang="en-GB" sz="1200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en-US" sz="12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 pending**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1003F86-6F21-FA4F-4E38-1959D47921F3}"/>
                </a:ext>
              </a:extLst>
            </p:cNvPr>
            <p:cNvSpPr/>
            <p:nvPr/>
          </p:nvSpPr>
          <p:spPr>
            <a:xfrm>
              <a:off x="3570784" y="4294006"/>
              <a:ext cx="3324800" cy="505037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114 plans approved (2 with reductions)</a:t>
              </a:r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62146F71-E955-53F7-B3CA-A9B747CD8A5B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 rot="5400000">
              <a:off x="4595109" y="1449439"/>
              <a:ext cx="384151" cy="1582750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CDA21A07-AE9F-C26D-831A-C79F42C4ABAE}"/>
                </a:ext>
              </a:extLst>
            </p:cNvPr>
            <p:cNvCxnSpPr>
              <a:cxnSpLocks/>
              <a:stCxn id="4" idx="2"/>
              <a:endCxn id="8" idx="0"/>
            </p:cNvCxnSpPr>
            <p:nvPr/>
          </p:nvCxnSpPr>
          <p:spPr>
            <a:xfrm rot="16200000" flipH="1">
              <a:off x="6208582" y="1418716"/>
              <a:ext cx="384151" cy="164419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Elbow 12">
              <a:extLst>
                <a:ext uri="{FF2B5EF4-FFF2-40B4-BE49-F238E27FC236}">
                  <a16:creationId xmlns:a16="http://schemas.microsoft.com/office/drawing/2014/main" id="{897E5DF5-3856-8FDD-9D71-FF68AD689182}"/>
                </a:ext>
              </a:extLst>
            </p:cNvPr>
            <p:cNvCxnSpPr>
              <a:cxnSpLocks/>
              <a:stCxn id="7" idx="2"/>
              <a:endCxn id="28" idx="0"/>
            </p:cNvCxnSpPr>
            <p:nvPr/>
          </p:nvCxnSpPr>
          <p:spPr>
            <a:xfrm rot="5400000">
              <a:off x="3699194" y="3018131"/>
              <a:ext cx="309978" cy="283252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Elbow 12">
              <a:extLst>
                <a:ext uri="{FF2B5EF4-FFF2-40B4-BE49-F238E27FC236}">
                  <a16:creationId xmlns:a16="http://schemas.microsoft.com/office/drawing/2014/main" id="{EB232D06-23D3-AABB-9CC8-2DFB9F76FED3}"/>
                </a:ext>
              </a:extLst>
            </p:cNvPr>
            <p:cNvCxnSpPr>
              <a:cxnSpLocks/>
              <a:stCxn id="28" idx="2"/>
              <a:endCxn id="74" idx="0"/>
            </p:cNvCxnSpPr>
            <p:nvPr/>
          </p:nvCxnSpPr>
          <p:spPr>
            <a:xfrm rot="16200000" flipH="1">
              <a:off x="4269180" y="3330001"/>
              <a:ext cx="407381" cy="152062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Elbow 12">
              <a:extLst>
                <a:ext uri="{FF2B5EF4-FFF2-40B4-BE49-F238E27FC236}">
                  <a16:creationId xmlns:a16="http://schemas.microsoft.com/office/drawing/2014/main" id="{28376B4F-785B-2116-B7B5-F614FC00A46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277625" y="1714041"/>
              <a:ext cx="276730" cy="2840363"/>
            </a:xfrm>
            <a:prstGeom prst="bentConnector3">
              <a:avLst>
                <a:gd name="adj1" fmla="val 5786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897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75" y="320772"/>
            <a:ext cx="11005850" cy="732924"/>
          </a:xfrm>
        </p:spPr>
        <p:txBody>
          <a:bodyPr/>
          <a:lstStyle/>
          <a:p>
            <a:pPr algn="ctr"/>
            <a:r>
              <a:rPr lang="en-US" dirty="0"/>
              <a:t>Total expense budget per pillar (2023 - 2026)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C3704-1C73-400E-87A5-7BD44A36DAD6}"/>
              </a:ext>
            </a:extLst>
          </p:cNvPr>
          <p:cNvSpPr txBox="1"/>
          <p:nvPr/>
        </p:nvSpPr>
        <p:spPr>
          <a:xfrm>
            <a:off x="345639" y="1132692"/>
            <a:ext cx="499992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Affiliate expense budget by Strategic Pillar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267FF-F214-4147-8446-924BC628EE48}"/>
              </a:ext>
            </a:extLst>
          </p:cNvPr>
          <p:cNvSpPr txBox="1"/>
          <p:nvPr/>
        </p:nvSpPr>
        <p:spPr>
          <a:xfrm>
            <a:off x="0" y="6461256"/>
            <a:ext cx="1219200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total reported budget for all Affiliates was $ 245,43 Million in 2023 vs $250.92 Million in 2024 vs $265.04 Million in 2025 vs $278.52 Million in 2026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8C970-F2AC-AE1F-07B9-3436EBE19298}"/>
              </a:ext>
            </a:extLst>
          </p:cNvPr>
          <p:cNvSpPr txBox="1"/>
          <p:nvPr/>
        </p:nvSpPr>
        <p:spPr>
          <a:xfrm>
            <a:off x="6347013" y="1132692"/>
            <a:ext cx="51680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Percentage of projects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 Pillars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This refers to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count of number of projects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projects can be tagged to multiple Pillars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C5E26BB-7C16-857B-78BA-1E7A6D0CE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573200"/>
              </p:ext>
            </p:extLst>
          </p:nvPr>
        </p:nvGraphicFramePr>
        <p:xfrm>
          <a:off x="127222" y="1798516"/>
          <a:ext cx="5968778" cy="4553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6CEBFF5-47AA-D192-4A5A-178DAC084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423675"/>
              </p:ext>
            </p:extLst>
          </p:nvPr>
        </p:nvGraphicFramePr>
        <p:xfrm>
          <a:off x="6337826" y="1640524"/>
          <a:ext cx="5343408" cy="471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680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992D-C8E2-E8AA-3966-47829214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717353-CCFD-09CA-9A4F-91D2129E0739}"/>
              </a:ext>
            </a:extLst>
          </p:cNvPr>
          <p:cNvCxnSpPr>
            <a:cxnSpLocks/>
          </p:cNvCxnSpPr>
          <p:nvPr/>
        </p:nvCxnSpPr>
        <p:spPr>
          <a:xfrm>
            <a:off x="9937421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E19A14-F5B2-D54D-9C1B-A4C0E67F79ED}"/>
              </a:ext>
            </a:extLst>
          </p:cNvPr>
          <p:cNvCxnSpPr>
            <a:cxnSpLocks/>
          </p:cNvCxnSpPr>
          <p:nvPr/>
        </p:nvCxnSpPr>
        <p:spPr>
          <a:xfrm>
            <a:off x="5733868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B777E8-2D8F-DA68-9A19-1EF4E31F992E}"/>
              </a:ext>
            </a:extLst>
          </p:cNvPr>
          <p:cNvCxnSpPr>
            <a:cxnSpLocks/>
          </p:cNvCxnSpPr>
          <p:nvPr/>
        </p:nvCxnSpPr>
        <p:spPr>
          <a:xfrm>
            <a:off x="7852749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EA7EB-330F-E1FC-8214-EA460BB004BB}"/>
              </a:ext>
            </a:extLst>
          </p:cNvPr>
          <p:cNvCxnSpPr>
            <a:cxnSpLocks/>
          </p:cNvCxnSpPr>
          <p:nvPr/>
        </p:nvCxnSpPr>
        <p:spPr>
          <a:xfrm>
            <a:off x="3603013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9F5650E-C922-5EED-1F81-11577A1D4D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369584"/>
              </p:ext>
            </p:extLst>
          </p:nvPr>
        </p:nvGraphicFramePr>
        <p:xfrm>
          <a:off x="6627085" y="1971275"/>
          <a:ext cx="2614073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787C4B3-0678-FEA4-AA84-8682DA834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362251"/>
              </p:ext>
            </p:extLst>
          </p:nvPr>
        </p:nvGraphicFramePr>
        <p:xfrm>
          <a:off x="108774" y="2007851"/>
          <a:ext cx="4179642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42B1519-EE37-2A46-1292-836D45764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764253"/>
              </p:ext>
            </p:extLst>
          </p:nvPr>
        </p:nvGraphicFramePr>
        <p:xfrm>
          <a:off x="8853734" y="1862995"/>
          <a:ext cx="2614070" cy="4588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3A115BE-6859-C57D-3394-847D91A05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967018"/>
              </p:ext>
            </p:extLst>
          </p:nvPr>
        </p:nvGraphicFramePr>
        <p:xfrm>
          <a:off x="4041844" y="1997107"/>
          <a:ext cx="3480335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DE66F47B-E1C4-A38F-07F9-2754C1668B5F}"/>
              </a:ext>
            </a:extLst>
          </p:cNvPr>
          <p:cNvSpPr txBox="1"/>
          <p:nvPr/>
        </p:nvSpPr>
        <p:spPr>
          <a:xfrm>
            <a:off x="286264" y="971361"/>
            <a:ext cx="636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% spent on each Pillar by Affiliates in each Region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93A1F1-FD49-29BD-92EA-451500BA315C}"/>
              </a:ext>
            </a:extLst>
          </p:cNvPr>
          <p:cNvSpPr txBox="1"/>
          <p:nvPr/>
        </p:nvSpPr>
        <p:spPr>
          <a:xfrm>
            <a:off x="393639" y="1531996"/>
            <a:ext cx="3756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1: Center Care on People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46A40EF-E825-97E0-F66C-D3E4F1829AC9}"/>
              </a:ext>
            </a:extLst>
          </p:cNvPr>
          <p:cNvSpPr txBox="1"/>
          <p:nvPr/>
        </p:nvSpPr>
        <p:spPr>
          <a:xfrm>
            <a:off x="9107807" y="1391814"/>
            <a:ext cx="2690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4: Nurture our Federation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BEEF62-5881-C1B0-86DD-7778EA35A101}"/>
              </a:ext>
            </a:extLst>
          </p:cNvPr>
          <p:cNvSpPr txBox="1"/>
          <p:nvPr/>
        </p:nvSpPr>
        <p:spPr>
          <a:xfrm>
            <a:off x="4606470" y="1417646"/>
            <a:ext cx="1890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2: Move the Sexuality Agenda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9AEF39-FC60-3E37-231E-8D6711B9B551}"/>
              </a:ext>
            </a:extLst>
          </p:cNvPr>
          <p:cNvSpPr txBox="1"/>
          <p:nvPr/>
        </p:nvSpPr>
        <p:spPr>
          <a:xfrm>
            <a:off x="7451776" y="1417646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3: Solidarity for Change</a:t>
            </a:r>
          </a:p>
        </p:txBody>
      </p:sp>
      <p:sp>
        <p:nvSpPr>
          <p:cNvPr id="127" name="Title 1">
            <a:extLst>
              <a:ext uri="{FF2B5EF4-FFF2-40B4-BE49-F238E27FC236}">
                <a16:creationId xmlns:a16="http://schemas.microsoft.com/office/drawing/2014/main" id="{8C396023-BFEE-8259-63CF-42839F2DD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/>
          <a:lstStyle/>
          <a:p>
            <a:pPr algn="ctr"/>
            <a:r>
              <a:rPr lang="en-US" dirty="0"/>
              <a:t>Each region has unique spending trends</a:t>
            </a:r>
          </a:p>
        </p:txBody>
      </p:sp>
    </p:spTree>
    <p:extLst>
      <p:ext uri="{BB962C8B-B14F-4D97-AF65-F5344CB8AC3E}">
        <p14:creationId xmlns:p14="http://schemas.microsoft.com/office/powerpoint/2010/main" val="2454839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65" y="285751"/>
            <a:ext cx="11005850" cy="732924"/>
          </a:xfrm>
        </p:spPr>
        <p:txBody>
          <a:bodyPr/>
          <a:lstStyle/>
          <a:p>
            <a:r>
              <a:rPr lang="en-US" b="1" dirty="0"/>
              <a:t>Core funding </a:t>
            </a:r>
            <a:r>
              <a:rPr lang="en-US" dirty="0"/>
              <a:t>is concentrated in pillar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8C970-F2AC-AE1F-07B9-3436EBE19298}"/>
              </a:ext>
            </a:extLst>
          </p:cNvPr>
          <p:cNvSpPr txBox="1"/>
          <p:nvPr/>
        </p:nvSpPr>
        <p:spPr>
          <a:xfrm>
            <a:off x="286265" y="1203396"/>
            <a:ext cx="5287256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Percentage of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core spending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 Pillars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Projects can be tagged to multiple Pillars</a:t>
            </a: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97668EA-2E8F-5A57-77A4-3D70E9CCE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29728" y="2109830"/>
            <a:ext cx="4343002" cy="3004325"/>
          </a:xfrm>
        </p:spPr>
        <p:txBody>
          <a:bodyPr anchor="ctr"/>
          <a:lstStyle/>
          <a:p>
            <a:pPr marL="0" indent="0">
              <a:spcAft>
                <a:spcPts val="1800"/>
              </a:spcAft>
              <a:buNone/>
            </a:pPr>
            <a:r>
              <a:rPr lang="en-IN" sz="2000" i="1" dirty="0">
                <a:latin typeface="Century Gothic"/>
              </a:rPr>
              <a:t>Core funds gives affiliates flexibly to address funding gaps.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IN" sz="2000" i="1" dirty="0">
                <a:latin typeface="Century Gothic"/>
              </a:rPr>
              <a:t>Spending trends across 2023, 2024, and 2025 remain consistent with the original 3-year expense budget.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33C6DC-1B39-2DD0-06A4-8F96B9356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0543179"/>
              </p:ext>
            </p:extLst>
          </p:nvPr>
        </p:nvGraphicFramePr>
        <p:xfrm>
          <a:off x="119270" y="1742004"/>
          <a:ext cx="7451962" cy="453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1077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13" y="322652"/>
            <a:ext cx="11609173" cy="732924"/>
          </a:xfrm>
        </p:spPr>
        <p:txBody>
          <a:bodyPr/>
          <a:lstStyle/>
          <a:p>
            <a:r>
              <a:rPr lang="en-US" dirty="0"/>
              <a:t>Project Focus Areas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C3704-1C73-400E-87A5-7BD44A36DAD6}"/>
              </a:ext>
            </a:extLst>
          </p:cNvPr>
          <p:cNvSpPr txBox="1"/>
          <p:nvPr/>
        </p:nvSpPr>
        <p:spPr>
          <a:xfrm>
            <a:off x="323694" y="814720"/>
            <a:ext cx="5162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$ Budgeted spending by Project Focus Area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356D5DB4-8749-4448-AC40-A3D2F4BBA3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639387"/>
              </p:ext>
            </p:extLst>
          </p:nvPr>
        </p:nvGraphicFramePr>
        <p:xfrm>
          <a:off x="5994400" y="1157648"/>
          <a:ext cx="6185472" cy="486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3BF6916-46A0-4407-B0C1-29880F5AB91D}"/>
              </a:ext>
            </a:extLst>
          </p:cNvPr>
          <p:cNvSpPr txBox="1"/>
          <p:nvPr/>
        </p:nvSpPr>
        <p:spPr>
          <a:xfrm>
            <a:off x="6025741" y="815711"/>
            <a:ext cx="6002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Number of Affiliates with projects in each Focus Area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C0477-1F24-4239-A0E7-67A096757C2C}"/>
              </a:ext>
            </a:extLst>
          </p:cNvPr>
          <p:cNvSpPr txBox="1"/>
          <p:nvPr/>
        </p:nvSpPr>
        <p:spPr>
          <a:xfrm>
            <a:off x="4415235" y="2230533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1: Center Care on People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B6EA18-BB47-491D-AF1E-9EE607974FA6}"/>
              </a:ext>
            </a:extLst>
          </p:cNvPr>
          <p:cNvSpPr txBox="1"/>
          <p:nvPr/>
        </p:nvSpPr>
        <p:spPr>
          <a:xfrm>
            <a:off x="4483874" y="5413872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4: Nurture our Federation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CF2C68-EF87-489C-AE60-3D8821F65F36}"/>
              </a:ext>
            </a:extLst>
          </p:cNvPr>
          <p:cNvSpPr txBox="1"/>
          <p:nvPr/>
        </p:nvSpPr>
        <p:spPr>
          <a:xfrm>
            <a:off x="4409337" y="3732932"/>
            <a:ext cx="1890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2: Move the Sexuality Agenda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EE35F4-0CA1-4750-8884-019C940DC462}"/>
              </a:ext>
            </a:extLst>
          </p:cNvPr>
          <p:cNvSpPr txBox="1"/>
          <p:nvPr/>
        </p:nvSpPr>
        <p:spPr>
          <a:xfrm>
            <a:off x="4483875" y="4738727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3: Solidarity for Change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A5059C6-13FD-20D7-7157-881FA0A70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1931273"/>
              </p:ext>
            </p:extLst>
          </p:nvPr>
        </p:nvGraphicFramePr>
        <p:xfrm>
          <a:off x="114652" y="1288427"/>
          <a:ext cx="5603396" cy="486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BA59AA3-9953-9026-40A8-72EBEAFC5D7E}"/>
              </a:ext>
            </a:extLst>
          </p:cNvPr>
          <p:cNvSpPr txBox="1"/>
          <p:nvPr/>
        </p:nvSpPr>
        <p:spPr>
          <a:xfrm>
            <a:off x="1930273" y="6465687"/>
            <a:ext cx="862984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total reported budget for all Affiliates was $ 245,43 Million in 2023 vs $250.92 Million in 2024 vs $265.04 Million in 2025 vs $278.52M in 2026.</a:t>
            </a:r>
          </a:p>
        </p:txBody>
      </p:sp>
    </p:spTree>
    <p:extLst>
      <p:ext uri="{BB962C8B-B14F-4D97-AF65-F5344CB8AC3E}">
        <p14:creationId xmlns:p14="http://schemas.microsoft.com/office/powerpoint/2010/main" val="3577420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36D6DB-ABE5-1DBD-A252-048A96E13259}"/>
              </a:ext>
            </a:extLst>
          </p:cNvPr>
          <p:cNvSpPr txBox="1"/>
          <p:nvPr/>
        </p:nvSpPr>
        <p:spPr>
          <a:xfrm>
            <a:off x="282215" y="1316835"/>
            <a:ext cx="4999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Total Affiliate revenue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E2428B-6737-687B-CF5D-130A239EA667}"/>
              </a:ext>
            </a:extLst>
          </p:cNvPr>
          <p:cNvSpPr txBox="1"/>
          <p:nvPr/>
        </p:nvSpPr>
        <p:spPr>
          <a:xfrm>
            <a:off x="6096000" y="1316835"/>
            <a:ext cx="4999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Affiliate revenue by source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043174-A403-04C2-B8A1-05A34842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1"/>
            <a:ext cx="12191999" cy="732924"/>
          </a:xfrm>
        </p:spPr>
        <p:txBody>
          <a:bodyPr/>
          <a:lstStyle/>
          <a:p>
            <a:pPr algn="ctr"/>
            <a:r>
              <a:rPr lang="en-US" sz="3200" dirty="0">
                <a:latin typeface="Century Gothic"/>
              </a:rPr>
              <a:t>Total expected income has grown, driven by non-IPPF restricted donors and social enterprise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D510850-A277-41F3-9EF7-2AC54A496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833896"/>
              </p:ext>
            </p:extLst>
          </p:nvPr>
        </p:nvGraphicFramePr>
        <p:xfrm>
          <a:off x="5401056" y="1716945"/>
          <a:ext cx="6705600" cy="4586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C182DA3-4780-AE9D-A339-912DFAACB0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5266533"/>
              </p:ext>
            </p:extLst>
          </p:nvPr>
        </p:nvGraphicFramePr>
        <p:xfrm>
          <a:off x="282215" y="1716945"/>
          <a:ext cx="4925961" cy="4586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638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760C-313B-4964-B2C8-CA56F57E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" y="464675"/>
            <a:ext cx="12033504" cy="553999"/>
          </a:xfrm>
        </p:spPr>
        <p:txBody>
          <a:bodyPr/>
          <a:lstStyle/>
          <a:p>
            <a:r>
              <a:rPr lang="en-US" sz="3400" dirty="0"/>
              <a:t>IPPF unrestricted funding is crucial for Affiliates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DF78D8-13D9-4C33-A204-AAD8ABFDECAC}"/>
              </a:ext>
            </a:extLst>
          </p:cNvPr>
          <p:cNvSpPr txBox="1"/>
          <p:nvPr/>
        </p:nvSpPr>
        <p:spPr>
          <a:xfrm>
            <a:off x="989184" y="1199181"/>
            <a:ext cx="63696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IPPF unrestricted funding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Number of Affiliates, by percentage share of income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0666194-FA10-4E80-88A3-B5485A021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2952" y="1933687"/>
            <a:ext cx="3960247" cy="3492040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13 affiliates receive over 60% of their funding from IPPF Unrestricted funds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Affiliates that receive more of their funding from IPPF unrestricted tend to have smaller budgets (and smaller Unrestricted grants and Restricted grants)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801816-2CBD-E224-18B3-A7D5FEB75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2966763"/>
              </p:ext>
            </p:extLst>
          </p:nvPr>
        </p:nvGraphicFramePr>
        <p:xfrm>
          <a:off x="158496" y="1109719"/>
          <a:ext cx="7200386" cy="513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356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A28949-374F-159A-BAAA-4D325F7B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4CF0D-E715-71B9-A8D2-7A18AB65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18257"/>
      </p:ext>
    </p:extLst>
  </p:cSld>
  <p:clrMapOvr>
    <a:masterClrMapping/>
  </p:clrMapOvr>
</p:sld>
</file>

<file path=ppt/theme/theme1.xml><?xml version="1.0" encoding="utf-8"?>
<a:theme xmlns:a="http://schemas.openxmlformats.org/drawingml/2006/main" name="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duction for Maria Antoinetta- BP &amp; Reporting" id="{9C5507BF-9C26-8847-9C56-1001F8182956}" vid="{3998A8D2-8BC5-BE4F-BA93-680A6B9C93BB}"/>
    </a:ext>
  </a:extLst>
</a:theme>
</file>

<file path=ppt/theme/theme2.xml><?xml version="1.0" encoding="utf-8"?>
<a:theme xmlns:a="http://schemas.openxmlformats.org/drawingml/2006/main" name="1_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duction for Maria Antoinetta- BP &amp; Reporting" id="{9C5507BF-9C26-8847-9C56-1001F8182956}" vid="{56CB840B-4FAD-BC43-8BA3-8D61EA1907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BD7F4375BA424F8C85941820945076" ma:contentTypeVersion="18" ma:contentTypeDescription="Create a new document." ma:contentTypeScope="" ma:versionID="ca5ad54a230367258b4cc28ab5b92489">
  <xsd:schema xmlns:xsd="http://www.w3.org/2001/XMLSchema" xmlns:xs="http://www.w3.org/2001/XMLSchema" xmlns:p="http://schemas.microsoft.com/office/2006/metadata/properties" xmlns:ns2="a890740d-327d-45a5-8741-64b0bc103c8e" xmlns:ns3="cd58f56f-97bb-4ee3-be73-39c4c446a25c" xmlns:ns4="184c6296-04f2-4b59-a884-7fa598fd8790" xmlns:ns5="7a77f28e-da2e-42c4-80a7-79c1462927c1" targetNamespace="http://schemas.microsoft.com/office/2006/metadata/properties" ma:root="true" ma:fieldsID="cb1663cb189af68136e9ae9a8724c4db" ns2:_="" ns3:_="" ns4:_="" ns5:_="">
    <xsd:import namespace="a890740d-327d-45a5-8741-64b0bc103c8e"/>
    <xsd:import namespace="cd58f56f-97bb-4ee3-be73-39c4c446a25c"/>
    <xsd:import namespace="184c6296-04f2-4b59-a884-7fa598fd8790"/>
    <xsd:import namespace="7a77f28e-da2e-42c4-80a7-79c1462927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_dlc_DocId" minOccurs="0"/>
                <xsd:element ref="ns3:_dlc_DocIdUrl" minOccurs="0"/>
                <xsd:element ref="ns3:_dlc_DocIdPersistId" minOccurs="0"/>
                <xsd:element ref="ns4:SharedWithUsers" minOccurs="0"/>
                <xsd:element ref="ns4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0740d-327d-45a5-8741-64b0bc103c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601d558d-d313-4f1d-868c-6b3a2833d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8f56f-97bb-4ee3-be73-39c4c446a25c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c6296-04f2-4b59-a884-7fa598fd879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7f28e-da2e-42c4-80a7-79c1462927c1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2afd5e65-1dcd-4157-9893-7d6bdaf4a841}" ma:internalName="TaxCatchAll" ma:showField="CatchAllData" ma:web="cd58f56f-97bb-4ee3-be73-39c4c446a2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77f28e-da2e-42c4-80a7-79c1462927c1" xsi:nil="true"/>
    <lcf76f155ced4ddcb4097134ff3c332f xmlns="a890740d-327d-45a5-8741-64b0bc103c8e">
      <Terms xmlns="http://schemas.microsoft.com/office/infopath/2007/PartnerControls"/>
    </lcf76f155ced4ddcb4097134ff3c332f>
    <_dlc_DocId xmlns="cd58f56f-97bb-4ee3-be73-39c4c446a25c">COID-459515246-20284</_dlc_DocId>
    <_dlc_DocIdUrl xmlns="cd58f56f-97bb-4ee3-be73-39c4c446a25c">
      <Url>https://ippfglobal.sharepoint.com/sites/Connect-CO/Operations/Finance/_layouts/15/DocIdRedir.aspx?ID=COID-459515246-20284</Url>
      <Description>COID-459515246-20284</Description>
    </_dlc_DocIdUrl>
  </documentManagement>
</p:properties>
</file>

<file path=customXml/itemProps1.xml><?xml version="1.0" encoding="utf-8"?>
<ds:datastoreItem xmlns:ds="http://schemas.openxmlformats.org/officeDocument/2006/customXml" ds:itemID="{49D50AF0-601A-484E-9DFF-553C665CCD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72E031-559B-4520-A12F-5D1E299B4AF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72121DD-F082-4AFD-8036-E46AC599E295}">
  <ds:schemaRefs>
    <ds:schemaRef ds:uri="184c6296-04f2-4b59-a884-7fa598fd8790"/>
    <ds:schemaRef ds:uri="7a77f28e-da2e-42c4-80a7-79c1462927c1"/>
    <ds:schemaRef ds:uri="a890740d-327d-45a5-8741-64b0bc103c8e"/>
    <ds:schemaRef ds:uri="cd58f56f-97bb-4ee3-be73-39c4c446a2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889E92D-EBD1-44FF-B63A-5CA4B24B3DFF}">
  <ds:schemaRefs>
    <ds:schemaRef ds:uri="cd58f56f-97bb-4ee3-be73-39c4c446a25c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a77f28e-da2e-42c4-80a7-79c1462927c1"/>
    <ds:schemaRef ds:uri="184c6296-04f2-4b59-a884-7fa598fd8790"/>
    <ds:schemaRef ds:uri="a890740d-327d-45a5-8741-64b0bc103c8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Primary Red</Template>
  <TotalTime>43</TotalTime>
  <Words>745</Words>
  <Application>Microsoft Macintosh PowerPoint</Application>
  <PresentationFormat>Widescreen</PresentationFormat>
  <Paragraphs>104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Barlow Semi Condensed ExtraBold</vt:lpstr>
      <vt:lpstr>Century Gothic</vt:lpstr>
      <vt:lpstr>Calibri</vt:lpstr>
      <vt:lpstr>Arial</vt:lpstr>
      <vt:lpstr>Aptos</vt:lpstr>
      <vt:lpstr>Barlow Medium</vt:lpstr>
      <vt:lpstr>Primary Red</vt:lpstr>
      <vt:lpstr>1_Primary Red</vt:lpstr>
      <vt:lpstr>Trends in Affiliate budgets 2026</vt:lpstr>
      <vt:lpstr>Process</vt:lpstr>
      <vt:lpstr>PowerPoint Presentation</vt:lpstr>
      <vt:lpstr>PowerPoint Presentation</vt:lpstr>
      <vt:lpstr>Business Planning</vt:lpstr>
      <vt:lpstr>2026 Budgeting</vt:lpstr>
      <vt:lpstr>Trends</vt:lpstr>
      <vt:lpstr>PowerPoint Presentation</vt:lpstr>
      <vt:lpstr>Total expense budget per pillar (2023 - 2026)</vt:lpstr>
      <vt:lpstr>Each region has unique spending trends</vt:lpstr>
      <vt:lpstr>Core funding is concentrated in pillar 1</vt:lpstr>
      <vt:lpstr>Project Focus Areas</vt:lpstr>
      <vt:lpstr>Total expected income has grown, driven by non-IPPF restricted donors and social enterprise</vt:lpstr>
      <vt:lpstr>IPPF unrestricted funding is crucial for Affiliates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Casper Erichsen</dc:creator>
  <cp:lastModifiedBy>Casper Erichsen</cp:lastModifiedBy>
  <cp:revision>3</cp:revision>
  <dcterms:created xsi:type="dcterms:W3CDTF">2026-06-15T21:23:19Z</dcterms:created>
  <dcterms:modified xsi:type="dcterms:W3CDTF">2026-06-15T22:06:20Z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0x010100A9BD7F4375BA424F8C85941820945076</vt:lpwstr>
  </property>
  <property fmtid="{D5CDD505-2E9C-101B-9397-08002B2CF9AE}" pid="3" name="_dlc_DocIdItemGuid">
    <vt:lpwstr>760cea86-7c87-4b7e-a764-ff178834c278</vt:lpwstr>
  </property>
  <property fmtid="{D5CDD505-2E9C-101B-9397-08002B2CF9AE}" pid="4" name="MediaServiceImageTags">
    <vt:lpwstr/>
  </property>
</Properties>
</file>