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94" r:id="rId5"/>
  </p:sldMasterIdLst>
  <p:notesMasterIdLst>
    <p:notesMasterId r:id="rId14"/>
  </p:notesMasterIdLst>
  <p:handoutMasterIdLst>
    <p:handoutMasterId r:id="rId15"/>
  </p:handoutMasterIdLst>
  <p:sldIdLst>
    <p:sldId id="278" r:id="rId6"/>
    <p:sldId id="300" r:id="rId7"/>
    <p:sldId id="283" r:id="rId8"/>
    <p:sldId id="284" r:id="rId9"/>
    <p:sldId id="296" r:id="rId10"/>
    <p:sldId id="297" r:id="rId11"/>
    <p:sldId id="298" r:id="rId12"/>
    <p:sldId id="288" r:id="rId13"/>
  </p:sldIdLst>
  <p:sldSz cx="12192000" cy="6858000"/>
  <p:notesSz cx="7010400" cy="9296400"/>
  <p:embeddedFontLst>
    <p:embeddedFont>
      <p:font typeface="Barlow Medium" panose="00000600000000000000" pitchFamily="2" charset="77"/>
      <p:regular r:id="rId16"/>
      <p:italic r:id="rId17"/>
    </p:embeddedFont>
    <p:embeddedFont>
      <p:font typeface="Barlow Semi Condensed ExtraBold" panose="00000906000000000000" pitchFamily="2" charset="7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09311048-B978-42EB-AAA4-7B22A02115F9}">
          <p14:sldIdLst>
            <p14:sldId id="278"/>
            <p14:sldId id="300"/>
            <p14:sldId id="283"/>
            <p14:sldId id="284"/>
            <p14:sldId id="296"/>
            <p14:sldId id="297"/>
            <p14:sldId id="298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F60C12-44B5-C611-FBA3-A3C5BD10DCBB}" name="Stefanie Wallach" initials="SW" userId="S::SWallach@ippf.org::e40f7724-c235-4c38-acda-acaeaea8edf4" providerId="AD"/>
  <p188:author id="{76E12152-3566-1093-EB9A-AC44C7284D1F}" name="Dorothy Masara" initials="DM" userId="S::DMasara@ippf.org::7dd101e7-d052-449b-924b-a7c366bdc258" providerId="AD"/>
  <p188:author id="{2345717A-8741-0B3E-66A4-0CC9B1A1E316}" name="Dorothy Masara" initials="DM" userId="S::dmasara@ippf.org::7dd101e7-d052-449b-924b-a7c366bdc25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4041" autoAdjust="0"/>
  </p:normalViewPr>
  <p:slideViewPr>
    <p:cSldViewPr snapToGrid="0">
      <p:cViewPr varScale="1">
        <p:scale>
          <a:sx n="106" d="100"/>
          <a:sy n="106" d="100"/>
        </p:scale>
        <p:origin x="133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D9D0B0-6481-2197-0F7B-9357E71147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E68023-9402-06A6-C0B8-7E81E74DC9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4CE11C-8E07-40DA-BBA5-09DCC0DAAE9A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CBC63-3622-4FA9-75CB-EC2F52B55B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5E0F5-6721-01F9-BDB1-1E2CD067E7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626778-6FD5-4E3A-9BFB-E3B19AA5F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6320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28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42169BA-6DAB-4C15-8863-DEBFD9FD997E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3AA2081-B4E3-4520-895B-28AEF639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52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88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57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None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2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7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6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78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Now over to Manuelle for next steps and how the DLT is ensuring accountability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94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AA2081-B4E3-4520-895B-28AEF6395A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4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94C7D4-45DC-6456-7342-1FC99D0FA111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084439DB-F464-60E2-6468-305A4D12A78C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F8373476-EEBD-3BEB-6AEA-01D2B1CFE39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0C6A100A-1D07-EF22-7712-7DEC018102F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D4712D13-9FE6-31E5-963C-E47482199E42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C755C377-BB3C-90AB-2791-042C2FF335BC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899F7460-D7B4-F3FC-7C92-A620F8DDA87E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94B6C199-F638-7639-EF0F-5FC6BD6305A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2028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4320292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0883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EB6F8D8-23D9-5D3B-705E-56E267AF1B2F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0" name="bg object 17">
              <a:extLst>
                <a:ext uri="{FF2B5EF4-FFF2-40B4-BE49-F238E27FC236}">
                  <a16:creationId xmlns:a16="http://schemas.microsoft.com/office/drawing/2014/main" id="{04D2DD9A-6B7B-0380-C985-32FD7CBE2B3C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8">
              <a:extLst>
                <a:ext uri="{FF2B5EF4-FFF2-40B4-BE49-F238E27FC236}">
                  <a16:creationId xmlns:a16="http://schemas.microsoft.com/office/drawing/2014/main" id="{9BAB51AA-8B82-F002-5153-F233B35A6445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9">
              <a:extLst>
                <a:ext uri="{FF2B5EF4-FFF2-40B4-BE49-F238E27FC236}">
                  <a16:creationId xmlns:a16="http://schemas.microsoft.com/office/drawing/2014/main" id="{E23F935C-0C75-81D8-8586-B5E07E53041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0">
              <a:extLst>
                <a:ext uri="{FF2B5EF4-FFF2-40B4-BE49-F238E27FC236}">
                  <a16:creationId xmlns:a16="http://schemas.microsoft.com/office/drawing/2014/main" id="{521787C1-2242-4F4A-4BCC-AC92AA15583E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BCEFF0ED-0065-B6F4-5B21-78997A0D602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D8E11F6E-FA7C-0579-2EA0-A22DE456C27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DB39819F-EBD7-4FC4-568F-AA3732DE6E31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37677" y="0"/>
            <a:ext cx="7856545" cy="6858000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776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07AD140-853E-2D9B-0223-211C7E2E308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2" name="bg object 17">
              <a:extLst>
                <a:ext uri="{FF2B5EF4-FFF2-40B4-BE49-F238E27FC236}">
                  <a16:creationId xmlns:a16="http://schemas.microsoft.com/office/drawing/2014/main" id="{72B9E6B1-CE88-0738-5F5E-0E035F0425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8">
              <a:extLst>
                <a:ext uri="{FF2B5EF4-FFF2-40B4-BE49-F238E27FC236}">
                  <a16:creationId xmlns:a16="http://schemas.microsoft.com/office/drawing/2014/main" id="{5D9440D7-1E14-E783-6403-A43C65727AC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19">
              <a:extLst>
                <a:ext uri="{FF2B5EF4-FFF2-40B4-BE49-F238E27FC236}">
                  <a16:creationId xmlns:a16="http://schemas.microsoft.com/office/drawing/2014/main" id="{F5AECBEB-FB86-FA68-FA73-D86C2020A5AC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0">
              <a:extLst>
                <a:ext uri="{FF2B5EF4-FFF2-40B4-BE49-F238E27FC236}">
                  <a16:creationId xmlns:a16="http://schemas.microsoft.com/office/drawing/2014/main" id="{4537DBD9-A093-6AD7-FF54-D725D8268F0A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1">
              <a:extLst>
                <a:ext uri="{FF2B5EF4-FFF2-40B4-BE49-F238E27FC236}">
                  <a16:creationId xmlns:a16="http://schemas.microsoft.com/office/drawing/2014/main" id="{22040B30-E46A-FC08-DA2F-46A41631C56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2">
              <a:extLst>
                <a:ext uri="{FF2B5EF4-FFF2-40B4-BE49-F238E27FC236}">
                  <a16:creationId xmlns:a16="http://schemas.microsoft.com/office/drawing/2014/main" id="{F3C84FEE-805B-1B14-F747-799FF6912A3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3">
              <a:extLst>
                <a:ext uri="{FF2B5EF4-FFF2-40B4-BE49-F238E27FC236}">
                  <a16:creationId xmlns:a16="http://schemas.microsoft.com/office/drawing/2014/main" id="{919698A1-0B3B-049B-B4D1-2FA1BE0BE633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3B16EF2-3326-1006-5396-8648E14F6F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36574"/>
            <a:ext cx="12192064" cy="5785168"/>
          </a:xfrm>
          <a:custGeom>
            <a:avLst/>
            <a:gdLst>
              <a:gd name="connsiteX0" fmla="*/ 12129 w 12192064"/>
              <a:gd name="connsiteY0" fmla="*/ 0 h 5785168"/>
              <a:gd name="connsiteX1" fmla="*/ 11716194 w 12192064"/>
              <a:gd name="connsiteY1" fmla="*/ 0 h 5785168"/>
              <a:gd name="connsiteX2" fmla="*/ 11908727 w 12192064"/>
              <a:gd name="connsiteY2" fmla="*/ 79756 h 5785168"/>
              <a:gd name="connsiteX3" fmla="*/ 11908790 w 12192064"/>
              <a:gd name="connsiteY3" fmla="*/ 79693 h 5785168"/>
              <a:gd name="connsiteX4" fmla="*/ 12112307 w 12192064"/>
              <a:gd name="connsiteY4" fmla="*/ 283210 h 5785168"/>
              <a:gd name="connsiteX5" fmla="*/ 12192064 w 12192064"/>
              <a:gd name="connsiteY5" fmla="*/ 475742 h 5785168"/>
              <a:gd name="connsiteX6" fmla="*/ 12192064 w 12192064"/>
              <a:gd name="connsiteY6" fmla="*/ 5773039 h 5785168"/>
              <a:gd name="connsiteX7" fmla="*/ 12179935 w 12192064"/>
              <a:gd name="connsiteY7" fmla="*/ 5785168 h 5785168"/>
              <a:gd name="connsiteX8" fmla="*/ 475806 w 12192064"/>
              <a:gd name="connsiteY8" fmla="*/ 5785168 h 5785168"/>
              <a:gd name="connsiteX9" fmla="*/ 283274 w 12192064"/>
              <a:gd name="connsiteY9" fmla="*/ 5705412 h 5785168"/>
              <a:gd name="connsiteX10" fmla="*/ 79756 w 12192064"/>
              <a:gd name="connsiteY10" fmla="*/ 5501894 h 5785168"/>
              <a:gd name="connsiteX11" fmla="*/ 0 w 12192064"/>
              <a:gd name="connsiteY11" fmla="*/ 5309362 h 5785168"/>
              <a:gd name="connsiteX12" fmla="*/ 0 w 12192064"/>
              <a:gd name="connsiteY12" fmla="*/ 12129 h 5785168"/>
              <a:gd name="connsiteX13" fmla="*/ 12129 w 12192064"/>
              <a:gd name="connsiteY13" fmla="*/ 0 h 57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64" h="5785168">
                <a:moveTo>
                  <a:pt x="12129" y="0"/>
                </a:moveTo>
                <a:lnTo>
                  <a:pt x="11716194" y="0"/>
                </a:lnTo>
                <a:cubicBezTo>
                  <a:pt x="11788394" y="0"/>
                  <a:pt x="11857672" y="28702"/>
                  <a:pt x="11908727" y="79756"/>
                </a:cubicBezTo>
                <a:lnTo>
                  <a:pt x="11908790" y="79693"/>
                </a:lnTo>
                <a:lnTo>
                  <a:pt x="12112307" y="283210"/>
                </a:lnTo>
                <a:cubicBezTo>
                  <a:pt x="12163361" y="334264"/>
                  <a:pt x="12192064" y="403543"/>
                  <a:pt x="12192064" y="475742"/>
                </a:cubicBezTo>
                <a:lnTo>
                  <a:pt x="12192064" y="5773039"/>
                </a:lnTo>
                <a:cubicBezTo>
                  <a:pt x="12192064" y="5779770"/>
                  <a:pt x="12186603" y="5785168"/>
                  <a:pt x="12179935" y="5785168"/>
                </a:cubicBezTo>
                <a:lnTo>
                  <a:pt x="475806" y="5785168"/>
                </a:lnTo>
                <a:cubicBezTo>
                  <a:pt x="403606" y="5785168"/>
                  <a:pt x="334328" y="5756466"/>
                  <a:pt x="283274" y="5705412"/>
                </a:cubicBezTo>
                <a:lnTo>
                  <a:pt x="79756" y="5501894"/>
                </a:lnTo>
                <a:cubicBezTo>
                  <a:pt x="28702" y="5450840"/>
                  <a:pt x="0" y="5381562"/>
                  <a:pt x="0" y="5309362"/>
                </a:cubicBezTo>
                <a:lnTo>
                  <a:pt x="0" y="12129"/>
                </a:lnTo>
                <a:cubicBezTo>
                  <a:pt x="0" y="5398"/>
                  <a:pt x="5398" y="0"/>
                  <a:pt x="121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268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48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057" y="1122363"/>
            <a:ext cx="5786370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056" y="3602038"/>
            <a:ext cx="5745519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50C30D3-37E7-6F5A-A5FC-FCA38C9BDE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0057" y="517907"/>
            <a:ext cx="6685947" cy="4739895"/>
          </a:xfrm>
          <a:custGeom>
            <a:avLst/>
            <a:gdLst>
              <a:gd name="connsiteX0" fmla="*/ 22137 w 6685947"/>
              <a:gd name="connsiteY0" fmla="*/ 0 h 4739895"/>
              <a:gd name="connsiteX1" fmla="*/ 6663809 w 6685947"/>
              <a:gd name="connsiteY1" fmla="*/ 0 h 4739895"/>
              <a:gd name="connsiteX2" fmla="*/ 6685947 w 6685947"/>
              <a:gd name="connsiteY2" fmla="*/ 22138 h 4739895"/>
              <a:gd name="connsiteX3" fmla="*/ 6685947 w 6685947"/>
              <a:gd name="connsiteY3" fmla="*/ 4717757 h 4739895"/>
              <a:gd name="connsiteX4" fmla="*/ 6663809 w 6685947"/>
              <a:gd name="connsiteY4" fmla="*/ 4739895 h 4739895"/>
              <a:gd name="connsiteX5" fmla="*/ 871492 w 6685947"/>
              <a:gd name="connsiteY5" fmla="*/ 4739895 h 4739895"/>
              <a:gd name="connsiteX6" fmla="*/ 518850 w 6685947"/>
              <a:gd name="connsiteY6" fmla="*/ 4593854 h 4739895"/>
              <a:gd name="connsiteX7" fmla="*/ 146040 w 6685947"/>
              <a:gd name="connsiteY7" fmla="*/ 4221044 h 4739895"/>
              <a:gd name="connsiteX8" fmla="*/ 0 w 6685947"/>
              <a:gd name="connsiteY8" fmla="*/ 3868402 h 4739895"/>
              <a:gd name="connsiteX9" fmla="*/ 0 w 6685947"/>
              <a:gd name="connsiteY9" fmla="*/ 22138 h 4739895"/>
              <a:gd name="connsiteX10" fmla="*/ 22137 w 6685947"/>
              <a:gd name="connsiteY10" fmla="*/ 0 h 47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5947" h="4739895">
                <a:moveTo>
                  <a:pt x="22137" y="0"/>
                </a:moveTo>
                <a:lnTo>
                  <a:pt x="6663809" y="0"/>
                </a:lnTo>
                <a:cubicBezTo>
                  <a:pt x="6676037" y="0"/>
                  <a:pt x="6685947" y="9910"/>
                  <a:pt x="6685947" y="22138"/>
                </a:cubicBezTo>
                <a:lnTo>
                  <a:pt x="6685947" y="4717757"/>
                </a:lnTo>
                <a:cubicBezTo>
                  <a:pt x="6685947" y="4729985"/>
                  <a:pt x="6676037" y="4739895"/>
                  <a:pt x="6663809" y="4739895"/>
                </a:cubicBezTo>
                <a:lnTo>
                  <a:pt x="871492" y="4739895"/>
                </a:lnTo>
                <a:cubicBezTo>
                  <a:pt x="739245" y="4739895"/>
                  <a:pt x="612386" y="4687390"/>
                  <a:pt x="518850" y="4593854"/>
                </a:cubicBezTo>
                <a:lnTo>
                  <a:pt x="146040" y="4221044"/>
                </a:lnTo>
                <a:cubicBezTo>
                  <a:pt x="52563" y="4127508"/>
                  <a:pt x="0" y="4000650"/>
                  <a:pt x="0" y="3868402"/>
                </a:cubicBezTo>
                <a:lnTo>
                  <a:pt x="0" y="22138"/>
                </a:lnTo>
                <a:cubicBezTo>
                  <a:pt x="0" y="9910"/>
                  <a:pt x="9909" y="0"/>
                  <a:pt x="221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A2F9F4-9EFB-80ED-A239-4F01BFE757BF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86DDED-457D-C639-D3CE-88A9E8C11A30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2B855D9-551D-147B-98D3-04F6E5E2DD2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76BD5C-C6C4-AC94-5DBB-723369D0FA7F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19CA09A-5FA6-9B9A-F762-28341E0387F5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8D4D7E-EED6-CA97-B2B4-48EF0C7C3186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8AD542F-407E-4866-90C9-69A7254B6BD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04F28D-924B-50C6-DC63-2596C6B0B3A2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42250" y="1122363"/>
            <a:ext cx="4319694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01398" y="3602038"/>
            <a:ext cx="4319694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642B6836-7E15-9FA9-C82C-757CAB4B93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0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7D80041-86F2-218F-DD37-AE31DA51221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00406C4-D2EE-DC81-8B9F-7B23F4E16FB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04C8DC7D-52F9-7021-43C8-B62C9E40F33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D0733A3B-3F3E-2999-E0D9-8A7348288AB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757A0594-D292-80B8-8794-6A9FEDD6B19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5E2F66C-D8BD-3D90-336C-C8999B4BEE8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4642079B-C6AF-0F92-49EB-B26076C68BC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DB2CA286-4B75-2ED3-58E1-717A7470C54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02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5765944" cy="1145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56" y="1709057"/>
            <a:ext cx="11531889" cy="37410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52F61-F70C-120C-94AC-CEF76EEF12D4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2B1560-B447-354E-60B2-192DA66163FF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0FCF56-88A2-A391-B698-5416694A6858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E3F93E-488D-AB68-055B-05F891EFF1DE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AFAB3CD-432A-7F15-8BD0-63A539113717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8F43D3-7C5E-FC0F-DFD0-7F54D86D78D2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956B60C-3FC0-DBA1-EA15-80CFF9ACA42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47FA743-13F9-149D-9F93-23B00C0D2B6B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8551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F2C3-0EE8-F740-0DDE-EC4525F74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550" y="576263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9BE23-0DDC-D8C1-F2E4-DB9A820F8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550" y="3429000"/>
            <a:ext cx="10515600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D65B-D8BF-7D43-584F-FA0FDAC6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2F80-BBB6-8AE8-D606-32D1ECF0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A206-448D-64CF-6CF1-ECE33291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C02171-1BD5-235E-C956-B4CFE048119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6C804341-66CE-A285-FF28-176B67E8E44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BEBDA2FD-A07F-0009-6D2E-3F41DAA66F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E4F6BD54-7ACE-DF6A-47AE-F3DA5608719B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19F3CE5-F250-6B97-6748-A7A7C6CCB72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B9B978B4-76A6-D2AA-5922-48C36161335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352882C-DEFB-C195-FE0D-CB98CEB7053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B746E7E8-9CB8-7A34-9952-1BD749422CF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968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52FBD91-1237-8566-01D7-AE88972DF78E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9279561D-9893-4C4A-8AEB-E6BAE751BB27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B989E00C-6672-F4AE-48B5-FB462D5352D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B7ED1E50-78AB-5A17-433F-D0FF7F20AC9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BEE930AC-A2FA-A6AE-6BF1-394D61D7F839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7CC92EFF-3B6D-AB48-944C-352616CA6868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78994445-8503-83A8-B997-0AB49AC8429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11827642-8AE5-5FA6-1032-6612A8EF296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7F37E-FAF3-84A7-DD38-B00072DC41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5" y="563418"/>
            <a:ext cx="5689744" cy="12622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9FFA-AB90-928B-B2B4-F559BE350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0055" y="1825625"/>
            <a:ext cx="56897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D1645-BA56-C7B5-BEDD-94505863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8974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8F5DD-5629-8504-8ABE-03FD6946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EB3AC-CC79-0679-9113-E0D0F9A98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AAC7E-7A1F-81EF-3C99-4663F2E6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8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76C9B51-EA1B-7783-0141-2E342DDAC14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1" name="bg object 17">
              <a:extLst>
                <a:ext uri="{FF2B5EF4-FFF2-40B4-BE49-F238E27FC236}">
                  <a16:creationId xmlns:a16="http://schemas.microsoft.com/office/drawing/2014/main" id="{CF17F710-9742-0888-8CD6-4177BF0F1A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8">
              <a:extLst>
                <a:ext uri="{FF2B5EF4-FFF2-40B4-BE49-F238E27FC236}">
                  <a16:creationId xmlns:a16="http://schemas.microsoft.com/office/drawing/2014/main" id="{44C7B4CF-26F3-BEAD-3E4D-7268345E2A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370FAE16-D02F-09DB-5DE0-0416A37FF99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0">
              <a:extLst>
                <a:ext uri="{FF2B5EF4-FFF2-40B4-BE49-F238E27FC236}">
                  <a16:creationId xmlns:a16="http://schemas.microsoft.com/office/drawing/2014/main" id="{9B77F5B5-FC74-398A-0AEE-54B14FEA874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AF5EBE2B-EAA5-B5BD-DCA1-16F83642CDC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4BAD8895-07AA-2602-059A-7892A95D606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60D74E25-B7BA-A536-6AEB-C29012C7942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14A1C5-1F30-F2B0-CD37-06E26551AE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4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A4D-5292-5000-AF2B-4DDA761FE8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88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1DA9B-5FF2-4C05-5C7C-006A438B8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488" y="2505075"/>
            <a:ext cx="56530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2FD53-B660-E39A-0DCF-FA2AE817C99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199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kern="1200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864CF-2596-293D-80D2-249F9ABD4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5308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8CC40-707D-80EB-11EE-F7104904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4CD9FB-1D1E-0473-B510-D835F543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0A66C-D752-21B8-E4A7-9C2B1CEA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41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55BCA4-39BB-126E-FDF9-5971E9EC752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7" name="bg object 17">
              <a:extLst>
                <a:ext uri="{FF2B5EF4-FFF2-40B4-BE49-F238E27FC236}">
                  <a16:creationId xmlns:a16="http://schemas.microsoft.com/office/drawing/2014/main" id="{5B489893-4869-0584-1B87-5D5D1733727D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8">
              <a:extLst>
                <a:ext uri="{FF2B5EF4-FFF2-40B4-BE49-F238E27FC236}">
                  <a16:creationId xmlns:a16="http://schemas.microsoft.com/office/drawing/2014/main" id="{C9C33978-B69B-4857-1FD4-6874E01C692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9">
              <a:extLst>
                <a:ext uri="{FF2B5EF4-FFF2-40B4-BE49-F238E27FC236}">
                  <a16:creationId xmlns:a16="http://schemas.microsoft.com/office/drawing/2014/main" id="{22BE57A8-3ACA-EC9A-D5F8-587AC7286740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0">
              <a:extLst>
                <a:ext uri="{FF2B5EF4-FFF2-40B4-BE49-F238E27FC236}">
                  <a16:creationId xmlns:a16="http://schemas.microsoft.com/office/drawing/2014/main" id="{D2436422-42DA-F384-1464-203191EA113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1">
              <a:extLst>
                <a:ext uri="{FF2B5EF4-FFF2-40B4-BE49-F238E27FC236}">
                  <a16:creationId xmlns:a16="http://schemas.microsoft.com/office/drawing/2014/main" id="{C959FE9E-1DEA-C172-13A0-C26498776625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2">
              <a:extLst>
                <a:ext uri="{FF2B5EF4-FFF2-40B4-BE49-F238E27FC236}">
                  <a16:creationId xmlns:a16="http://schemas.microsoft.com/office/drawing/2014/main" id="{477065AA-6FFA-24E5-B6BB-460AC9D81087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3">
              <a:extLst>
                <a:ext uri="{FF2B5EF4-FFF2-40B4-BE49-F238E27FC236}">
                  <a16:creationId xmlns:a16="http://schemas.microsoft.com/office/drawing/2014/main" id="{7EA8D441-6D86-AB22-C4C7-9E30D98CC527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729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2572DA-AAEC-7457-BB29-570EBDACD056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94D222-97E8-52A4-11CA-CAD60CAE9D94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E5982D-F4C3-E13F-2D41-D41DE0D62FD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8027ED7-C61B-C09B-7F02-4797A107A041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28184A2-A2A9-11CC-0230-ED0D7A8FD981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53A9CE-9059-0282-37F0-DF648B3DEA11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1E55F8E-255C-AD15-2A7D-F1680A44EA5B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801D068-C438-B168-3536-F4B36E39DD66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AA7C74C-4861-CE2D-1467-9405532CC3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6426" y="0"/>
            <a:ext cx="5296107" cy="5680783"/>
          </a:xfrm>
          <a:custGeom>
            <a:avLst/>
            <a:gdLst>
              <a:gd name="connsiteX0" fmla="*/ 22041 w 5296107"/>
              <a:gd name="connsiteY0" fmla="*/ 0 h 5680783"/>
              <a:gd name="connsiteX1" fmla="*/ 5274066 w 5296107"/>
              <a:gd name="connsiteY1" fmla="*/ 0 h 5680783"/>
              <a:gd name="connsiteX2" fmla="*/ 5296107 w 5296107"/>
              <a:gd name="connsiteY2" fmla="*/ 22041 h 5680783"/>
              <a:gd name="connsiteX3" fmla="*/ 5296107 w 5296107"/>
              <a:gd name="connsiteY3" fmla="*/ 5658743 h 5680783"/>
              <a:gd name="connsiteX4" fmla="*/ 5274066 w 5296107"/>
              <a:gd name="connsiteY4" fmla="*/ 5680783 h 5680783"/>
              <a:gd name="connsiteX5" fmla="*/ 867673 w 5296107"/>
              <a:gd name="connsiteY5" fmla="*/ 5680783 h 5680783"/>
              <a:gd name="connsiteX6" fmla="*/ 516577 w 5296107"/>
              <a:gd name="connsiteY6" fmla="*/ 5535383 h 5680783"/>
              <a:gd name="connsiteX7" fmla="*/ 145401 w 5296107"/>
              <a:gd name="connsiteY7" fmla="*/ 5164207 h 5680783"/>
              <a:gd name="connsiteX8" fmla="*/ 0 w 5296107"/>
              <a:gd name="connsiteY8" fmla="*/ 4813110 h 5680783"/>
              <a:gd name="connsiteX9" fmla="*/ 0 w 5296107"/>
              <a:gd name="connsiteY9" fmla="*/ 22041 h 5680783"/>
              <a:gd name="connsiteX10" fmla="*/ 22041 w 5296107"/>
              <a:gd name="connsiteY10" fmla="*/ 0 h 568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6107" h="5680783">
                <a:moveTo>
                  <a:pt x="22041" y="0"/>
                </a:moveTo>
                <a:lnTo>
                  <a:pt x="5274066" y="0"/>
                </a:lnTo>
                <a:cubicBezTo>
                  <a:pt x="5286241" y="0"/>
                  <a:pt x="5296107" y="9866"/>
                  <a:pt x="5296107" y="22041"/>
                </a:cubicBezTo>
                <a:lnTo>
                  <a:pt x="5296107" y="5658743"/>
                </a:lnTo>
                <a:cubicBezTo>
                  <a:pt x="5296107" y="5670917"/>
                  <a:pt x="5286241" y="5680783"/>
                  <a:pt x="5274066" y="5680783"/>
                </a:cubicBezTo>
                <a:lnTo>
                  <a:pt x="867673" y="5680783"/>
                </a:lnTo>
                <a:cubicBezTo>
                  <a:pt x="736005" y="5680783"/>
                  <a:pt x="609703" y="5628451"/>
                  <a:pt x="516577" y="5535383"/>
                </a:cubicBezTo>
                <a:lnTo>
                  <a:pt x="145401" y="5164207"/>
                </a:lnTo>
                <a:cubicBezTo>
                  <a:pt x="52275" y="5071081"/>
                  <a:pt x="0" y="4944779"/>
                  <a:pt x="0" y="4813110"/>
                </a:cubicBezTo>
                <a:lnTo>
                  <a:pt x="0" y="22041"/>
                </a:lnTo>
                <a:cubicBezTo>
                  <a:pt x="0" y="9866"/>
                  <a:pt x="9867" y="0"/>
                  <a:pt x="22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45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A42748-0F64-02E2-9482-8917F93E05B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6" name="bg object 17">
              <a:extLst>
                <a:ext uri="{FF2B5EF4-FFF2-40B4-BE49-F238E27FC236}">
                  <a16:creationId xmlns:a16="http://schemas.microsoft.com/office/drawing/2014/main" id="{765611F9-102E-36B7-1D10-683297BF0C0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18">
              <a:extLst>
                <a:ext uri="{FF2B5EF4-FFF2-40B4-BE49-F238E27FC236}">
                  <a16:creationId xmlns:a16="http://schemas.microsoft.com/office/drawing/2014/main" id="{54294ECA-5049-79AF-54E0-96C4F784BB50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9">
              <a:extLst>
                <a:ext uri="{FF2B5EF4-FFF2-40B4-BE49-F238E27FC236}">
                  <a16:creationId xmlns:a16="http://schemas.microsoft.com/office/drawing/2014/main" id="{A811D63D-EC5C-13EF-BC1F-5ACDF251C80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0">
              <a:extLst>
                <a:ext uri="{FF2B5EF4-FFF2-40B4-BE49-F238E27FC236}">
                  <a16:creationId xmlns:a16="http://schemas.microsoft.com/office/drawing/2014/main" id="{B1BBFAB2-F159-4043-5827-ADA58CD3952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1">
              <a:extLst>
                <a:ext uri="{FF2B5EF4-FFF2-40B4-BE49-F238E27FC236}">
                  <a16:creationId xmlns:a16="http://schemas.microsoft.com/office/drawing/2014/main" id="{7307EC14-3FDD-6953-BB02-E7C99798D1B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3310FC9-E26F-1A2C-D630-DE8DA786DA2C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D710A2C5-DBC9-4930-E285-4049E59F5616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07565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B7BBBC-16C7-9DD4-191D-54423F110441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78B1C7-29BD-7A05-5BC4-0110977747B8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2ABB31-1D88-B6A5-6637-86878781A3E0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C5AD46-8F84-EDB5-BED9-1B5BC00060AB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59C168-C7E0-6587-975E-10E3AB1AC1E8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4E2F621-12EB-D13B-50A3-709BAEAC4080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3C1B91-2089-FECE-FD55-E3657F641EF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80DD69-F9C3-C64C-6445-B906D71457D3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229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7CBD7CD-D06B-F3BF-EC3A-4C10C2CE62A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5ADE201B-3F42-42F9-F177-1E255D3B1F8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28C2E044-9031-857E-1A16-61FA1BD8AE8F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7F2CFE39-3AA8-4CFA-AE39-B422D963005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EA4B5606-D5D0-B7BB-5151-4E69FE47F0B4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434DAD8E-FAF7-060D-5F5D-8E155E3C332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6A411200-349E-E1D6-267A-CA8712D1514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FC865CD2-A6AB-5B49-437B-F749A297DAE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AB9247-2A3B-344A-8C76-1FA29E03C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19FAD-6A3C-4E9B-67AE-CBC80E628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757" y="457201"/>
            <a:ext cx="7188426" cy="54038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664E7-5249-A5A6-0988-1B2DFCE0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0056" y="2057400"/>
            <a:ext cx="39629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7DC9A-4192-E867-FC2C-1D7C68E0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3D746-5690-7BA4-8BAC-810DC267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DBD-DC1C-88F6-0620-E6BF2B0D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75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64118D3-2F61-F1F4-352B-ED9038DE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80214" y="-586"/>
            <a:ext cx="7211761" cy="6295165"/>
          </a:xfrm>
          <a:custGeom>
            <a:avLst/>
            <a:gdLst>
              <a:gd name="connsiteX0" fmla="*/ 12227 w 7267787"/>
              <a:gd name="connsiteY0" fmla="*/ 0 h 6344070"/>
              <a:gd name="connsiteX1" fmla="*/ 6788069 w 7267787"/>
              <a:gd name="connsiteY1" fmla="*/ 0 h 6344070"/>
              <a:gd name="connsiteX2" fmla="*/ 6982158 w 7267787"/>
              <a:gd name="connsiteY2" fmla="*/ 80401 h 6344070"/>
              <a:gd name="connsiteX3" fmla="*/ 6982222 w 7267787"/>
              <a:gd name="connsiteY3" fmla="*/ 80337 h 6344070"/>
              <a:gd name="connsiteX4" fmla="*/ 7187386 w 7267787"/>
              <a:gd name="connsiteY4" fmla="*/ 285501 h 6344070"/>
              <a:gd name="connsiteX5" fmla="*/ 7267787 w 7267787"/>
              <a:gd name="connsiteY5" fmla="*/ 479590 h 6344070"/>
              <a:gd name="connsiteX6" fmla="*/ 7267787 w 7267787"/>
              <a:gd name="connsiteY6" fmla="*/ 6331844 h 6344070"/>
              <a:gd name="connsiteX7" fmla="*/ 7255560 w 7267787"/>
              <a:gd name="connsiteY7" fmla="*/ 6344070 h 6344070"/>
              <a:gd name="connsiteX8" fmla="*/ 479654 w 7267787"/>
              <a:gd name="connsiteY8" fmla="*/ 6344070 h 6344070"/>
              <a:gd name="connsiteX9" fmla="*/ 285565 w 7267787"/>
              <a:gd name="connsiteY9" fmla="*/ 6263669 h 6344070"/>
              <a:gd name="connsiteX10" fmla="*/ 80401 w 7267787"/>
              <a:gd name="connsiteY10" fmla="*/ 6058506 h 6344070"/>
              <a:gd name="connsiteX11" fmla="*/ 0 w 7267787"/>
              <a:gd name="connsiteY11" fmla="*/ 5864416 h 6344070"/>
              <a:gd name="connsiteX12" fmla="*/ 0 w 7267787"/>
              <a:gd name="connsiteY12" fmla="*/ 12227 h 6344070"/>
              <a:gd name="connsiteX13" fmla="*/ 12227 w 7267787"/>
              <a:gd name="connsiteY13" fmla="*/ 0 h 6344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67787" h="6344070">
                <a:moveTo>
                  <a:pt x="12227" y="0"/>
                </a:moveTo>
                <a:lnTo>
                  <a:pt x="6788069" y="0"/>
                </a:lnTo>
                <a:cubicBezTo>
                  <a:pt x="6860852" y="0"/>
                  <a:pt x="6930691" y="28934"/>
                  <a:pt x="6982158" y="80401"/>
                </a:cubicBezTo>
                <a:lnTo>
                  <a:pt x="6982222" y="80337"/>
                </a:lnTo>
                <a:lnTo>
                  <a:pt x="7187386" y="285501"/>
                </a:lnTo>
                <a:cubicBezTo>
                  <a:pt x="7238852" y="336968"/>
                  <a:pt x="7267787" y="406807"/>
                  <a:pt x="7267787" y="479590"/>
                </a:cubicBezTo>
                <a:lnTo>
                  <a:pt x="7267787" y="6331844"/>
                </a:lnTo>
                <a:cubicBezTo>
                  <a:pt x="7267787" y="6338629"/>
                  <a:pt x="7262281" y="6344070"/>
                  <a:pt x="7255560" y="6344070"/>
                </a:cubicBezTo>
                <a:lnTo>
                  <a:pt x="479654" y="6344070"/>
                </a:lnTo>
                <a:cubicBezTo>
                  <a:pt x="406871" y="6344070"/>
                  <a:pt x="337032" y="6315136"/>
                  <a:pt x="285565" y="6263669"/>
                </a:cubicBezTo>
                <a:lnTo>
                  <a:pt x="80401" y="6058506"/>
                </a:lnTo>
                <a:cubicBezTo>
                  <a:pt x="28934" y="6007039"/>
                  <a:pt x="0" y="5937200"/>
                  <a:pt x="0" y="5864416"/>
                </a:cubicBezTo>
                <a:lnTo>
                  <a:pt x="0" y="12227"/>
                </a:lnTo>
                <a:cubicBezTo>
                  <a:pt x="0" y="5441"/>
                  <a:pt x="5441" y="0"/>
                  <a:pt x="122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E07E7A-B7E1-EA16-82D1-22012936E993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54D1F78C-332C-7C5D-4D4F-357689BDA4BF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1EEF8ABD-58A1-2018-453B-0D8A12A5AE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060A6372-2544-4665-06BE-FAA302D0E37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BC97CC7A-D12E-B29C-5E99-323C7FFC5E3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D2075EA1-81C3-0EDF-9A29-22E3DE649FD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0EA55F79-CDC0-3E06-1F15-D25C1E6652E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6BFDAEFC-DB5D-4598-8714-EC19CB3AF2B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E79DFC3-C692-1F0A-6A67-BB70210E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717" y="457200"/>
            <a:ext cx="4330926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BDEE-EDFB-FB9A-FAC5-5532BEFA7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2716" y="2057400"/>
            <a:ext cx="43309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74B7F-7D43-22D2-4085-803C01B1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293C4-10FF-F779-4A30-BFBDDAB8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B773F-A512-EF25-F99D-28786E37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46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ED659E1-701E-33E6-74D0-C9581A7ACBF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E1F024FA-861B-704C-7818-9A6218DD5515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B79BA58-6C7D-57DD-78D6-918B73DCA1B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9894A357-2BEF-B6E0-2DEA-ECE5864D54C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9BDB0F97-D0FD-6BF0-1F5C-B1CF7CB5B85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4B5D13DF-7A20-5B54-AD18-F22DA56AF7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1941761B-1E08-1AEF-9966-A36BA67512BF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11FC7EDF-1F6B-75D7-06BB-13C5A099FB99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AA0756-99FC-1C80-218A-258D18E46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EB86B-5390-7BF3-4D8B-CE2DD0036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3A2FB-C9C6-56AF-661F-12DCC20A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14678-6DF1-FB77-112A-CBE9F6C6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8F48-F8E6-1902-B438-05541F74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03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7B3FAD-9FA3-DC62-606D-028DDA240D7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1EA31A3-72BD-0858-50BD-0E1695BAB98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B99007F9-8453-BCE1-6B0B-1D7F59E0F5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227DEF39-1979-E49C-3AB7-085A99A95D9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4121AFA3-28EF-45A3-9C34-CD3DB30AADC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C5F1DDAF-990C-37BC-3B8E-81E6D7EB140B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C8093776-87F2-3556-E250-AF179FCAB082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F712106B-75F2-86B0-969C-00BDC6362A18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B6AF8-7A98-4CA1-6AA0-6B8548473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84B0F-AE28-0F05-D7FE-23915E81A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80BE-6E24-7536-A67E-D341E0BD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A2A4C-8215-C473-226F-1AFC6865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74AA6-C04D-65BE-E0B7-837B3E70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65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0D5E671-ACAD-CBAD-1286-E127564E275A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0C5754F6-F26B-9CE7-A8B0-E2D8F726C59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935FE135-7EEF-2446-2D78-2340E72DC723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7C3F45F1-0C53-8EC5-BE5B-86CA0661F8F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3412426E-AC2D-8A55-5992-85A8FF49709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32EBEC69-8377-DF02-D0A6-00CED71442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AA74253F-C2D2-3AE8-5005-1D0D3F6284B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BBA3F81C-8700-DD90-D91C-9E84CF91DA92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2028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4320292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7448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0110F2-E2F8-203A-D65B-CE6EB2079615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BAAAB8CE-0DCB-43EF-DFDB-180CACA22249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7DDC6F38-EBA4-3F7A-5EB2-E75FF958A641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FD44010C-68C8-73F3-39DC-06CF4E82A42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A3D93B20-7833-684E-2936-FD6CDC932AE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8ACAA42E-9D61-11BA-4C34-BA19BA8126B1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931E56A6-AC50-6A3E-D94E-A19FFAE9921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4456D946-2D3E-07A5-658B-A7FEEEF6EA45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37677" y="0"/>
            <a:ext cx="7856545" cy="6858000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640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C70C80E-56CC-1BC7-CB4C-08AC9E48ABAC}"/>
              </a:ext>
            </a:extLst>
          </p:cNvPr>
          <p:cNvSpPr/>
          <p:nvPr userDrawn="1"/>
        </p:nvSpPr>
        <p:spPr>
          <a:xfrm rot="10800000">
            <a:off x="1" y="0"/>
            <a:ext cx="12191999" cy="1040701"/>
          </a:xfrm>
          <a:custGeom>
            <a:avLst/>
            <a:gdLst>
              <a:gd name="connsiteX0" fmla="*/ 12179935 w 12191999"/>
              <a:gd name="connsiteY0" fmla="*/ 475805 h 1040701"/>
              <a:gd name="connsiteX1" fmla="*/ 475806 w 12191999"/>
              <a:gd name="connsiteY1" fmla="*/ 475805 h 1040701"/>
              <a:gd name="connsiteX2" fmla="*/ 283274 w 12191999"/>
              <a:gd name="connsiteY2" fmla="*/ 396049 h 1040701"/>
              <a:gd name="connsiteX3" fmla="*/ 79756 w 12191999"/>
              <a:gd name="connsiteY3" fmla="*/ 192532 h 1040701"/>
              <a:gd name="connsiteX4" fmla="*/ 0 w 12191999"/>
              <a:gd name="connsiteY4" fmla="*/ 0 h 1040701"/>
              <a:gd name="connsiteX5" fmla="*/ 0 w 12191999"/>
              <a:gd name="connsiteY5" fmla="*/ 1040702 h 1040701"/>
              <a:gd name="connsiteX6" fmla="*/ 12192000 w 12191999"/>
              <a:gd name="connsiteY6" fmla="*/ 1040702 h 1040701"/>
              <a:gd name="connsiteX7" fmla="*/ 12192000 w 12191999"/>
              <a:gd name="connsiteY7" fmla="*/ 463677 h 1040701"/>
              <a:gd name="connsiteX8" fmla="*/ 12179871 w 12191999"/>
              <a:gd name="connsiteY8" fmla="*/ 475805 h 104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040701">
                <a:moveTo>
                  <a:pt x="12179935" y="475805"/>
                </a:moveTo>
                <a:lnTo>
                  <a:pt x="475806" y="475805"/>
                </a:lnTo>
                <a:cubicBezTo>
                  <a:pt x="403606" y="475805"/>
                  <a:pt x="334328" y="447104"/>
                  <a:pt x="283274" y="396049"/>
                </a:cubicBezTo>
                <a:lnTo>
                  <a:pt x="79756" y="192532"/>
                </a:lnTo>
                <a:cubicBezTo>
                  <a:pt x="28702" y="141478"/>
                  <a:pt x="0" y="72199"/>
                  <a:pt x="0" y="0"/>
                </a:cubicBezTo>
                <a:lnTo>
                  <a:pt x="0" y="1040702"/>
                </a:lnTo>
                <a:lnTo>
                  <a:pt x="12192000" y="1040702"/>
                </a:lnTo>
                <a:lnTo>
                  <a:pt x="12192000" y="463677"/>
                </a:lnTo>
                <a:cubicBezTo>
                  <a:pt x="12192000" y="470345"/>
                  <a:pt x="12186603" y="475805"/>
                  <a:pt x="12179871" y="475805"/>
                </a:cubicBez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3B16EF2-3326-1006-5396-8648E14F6F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36574"/>
            <a:ext cx="12192064" cy="5785168"/>
          </a:xfrm>
          <a:custGeom>
            <a:avLst/>
            <a:gdLst>
              <a:gd name="connsiteX0" fmla="*/ 12129 w 12192064"/>
              <a:gd name="connsiteY0" fmla="*/ 0 h 5785168"/>
              <a:gd name="connsiteX1" fmla="*/ 11716194 w 12192064"/>
              <a:gd name="connsiteY1" fmla="*/ 0 h 5785168"/>
              <a:gd name="connsiteX2" fmla="*/ 11908727 w 12192064"/>
              <a:gd name="connsiteY2" fmla="*/ 79756 h 5785168"/>
              <a:gd name="connsiteX3" fmla="*/ 11908790 w 12192064"/>
              <a:gd name="connsiteY3" fmla="*/ 79693 h 5785168"/>
              <a:gd name="connsiteX4" fmla="*/ 12112307 w 12192064"/>
              <a:gd name="connsiteY4" fmla="*/ 283210 h 5785168"/>
              <a:gd name="connsiteX5" fmla="*/ 12192064 w 12192064"/>
              <a:gd name="connsiteY5" fmla="*/ 475742 h 5785168"/>
              <a:gd name="connsiteX6" fmla="*/ 12192064 w 12192064"/>
              <a:gd name="connsiteY6" fmla="*/ 5773039 h 5785168"/>
              <a:gd name="connsiteX7" fmla="*/ 12179935 w 12192064"/>
              <a:gd name="connsiteY7" fmla="*/ 5785168 h 5785168"/>
              <a:gd name="connsiteX8" fmla="*/ 475806 w 12192064"/>
              <a:gd name="connsiteY8" fmla="*/ 5785168 h 5785168"/>
              <a:gd name="connsiteX9" fmla="*/ 283274 w 12192064"/>
              <a:gd name="connsiteY9" fmla="*/ 5705412 h 5785168"/>
              <a:gd name="connsiteX10" fmla="*/ 79756 w 12192064"/>
              <a:gd name="connsiteY10" fmla="*/ 5501894 h 5785168"/>
              <a:gd name="connsiteX11" fmla="*/ 0 w 12192064"/>
              <a:gd name="connsiteY11" fmla="*/ 5309362 h 5785168"/>
              <a:gd name="connsiteX12" fmla="*/ 0 w 12192064"/>
              <a:gd name="connsiteY12" fmla="*/ 12129 h 5785168"/>
              <a:gd name="connsiteX13" fmla="*/ 12129 w 12192064"/>
              <a:gd name="connsiteY13" fmla="*/ 0 h 57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64" h="5785168">
                <a:moveTo>
                  <a:pt x="12129" y="0"/>
                </a:moveTo>
                <a:lnTo>
                  <a:pt x="11716194" y="0"/>
                </a:lnTo>
                <a:cubicBezTo>
                  <a:pt x="11788394" y="0"/>
                  <a:pt x="11857672" y="28702"/>
                  <a:pt x="11908727" y="79756"/>
                </a:cubicBezTo>
                <a:lnTo>
                  <a:pt x="11908790" y="79693"/>
                </a:lnTo>
                <a:lnTo>
                  <a:pt x="12112307" y="283210"/>
                </a:lnTo>
                <a:cubicBezTo>
                  <a:pt x="12163361" y="334264"/>
                  <a:pt x="12192064" y="403543"/>
                  <a:pt x="12192064" y="475742"/>
                </a:cubicBezTo>
                <a:lnTo>
                  <a:pt x="12192064" y="5773039"/>
                </a:lnTo>
                <a:cubicBezTo>
                  <a:pt x="12192064" y="5779770"/>
                  <a:pt x="12186603" y="5785168"/>
                  <a:pt x="12179935" y="5785168"/>
                </a:cubicBezTo>
                <a:lnTo>
                  <a:pt x="475806" y="5785168"/>
                </a:lnTo>
                <a:cubicBezTo>
                  <a:pt x="403606" y="5785168"/>
                  <a:pt x="334328" y="5756466"/>
                  <a:pt x="283274" y="5705412"/>
                </a:cubicBezTo>
                <a:lnTo>
                  <a:pt x="79756" y="5501894"/>
                </a:lnTo>
                <a:cubicBezTo>
                  <a:pt x="28702" y="5450840"/>
                  <a:pt x="0" y="5381562"/>
                  <a:pt x="0" y="5309362"/>
                </a:cubicBezTo>
                <a:lnTo>
                  <a:pt x="0" y="12129"/>
                </a:lnTo>
                <a:cubicBezTo>
                  <a:pt x="0" y="5398"/>
                  <a:pt x="5398" y="0"/>
                  <a:pt x="121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D1BB6-7991-BAF5-42A6-906F7EDFF8B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C707992D-8B6D-3FF5-6B3C-4B1E0CCDE3B8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17B8E913-8BB4-83D7-B5BC-F55D9AB1E49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E1F3C94F-C00E-22B2-F864-9F6C1DB1B9FC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8C115188-9212-050C-A64F-820A52A47B2B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019DFCCE-2A19-B97D-5216-5828A4A9EE31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5C0456A-D27E-9150-7689-F51D433DDF29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51C2BD08-A416-6C48-FAA7-BED6D37931AC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30403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42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057" y="1122363"/>
            <a:ext cx="5786370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056" y="3602038"/>
            <a:ext cx="5745519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50C30D3-37E7-6F5A-A5FC-FCA38C9BDE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0057" y="517907"/>
            <a:ext cx="6685947" cy="4739895"/>
          </a:xfrm>
          <a:custGeom>
            <a:avLst/>
            <a:gdLst>
              <a:gd name="connsiteX0" fmla="*/ 22137 w 6685947"/>
              <a:gd name="connsiteY0" fmla="*/ 0 h 4739895"/>
              <a:gd name="connsiteX1" fmla="*/ 6663809 w 6685947"/>
              <a:gd name="connsiteY1" fmla="*/ 0 h 4739895"/>
              <a:gd name="connsiteX2" fmla="*/ 6685947 w 6685947"/>
              <a:gd name="connsiteY2" fmla="*/ 22138 h 4739895"/>
              <a:gd name="connsiteX3" fmla="*/ 6685947 w 6685947"/>
              <a:gd name="connsiteY3" fmla="*/ 4717757 h 4739895"/>
              <a:gd name="connsiteX4" fmla="*/ 6663809 w 6685947"/>
              <a:gd name="connsiteY4" fmla="*/ 4739895 h 4739895"/>
              <a:gd name="connsiteX5" fmla="*/ 871492 w 6685947"/>
              <a:gd name="connsiteY5" fmla="*/ 4739895 h 4739895"/>
              <a:gd name="connsiteX6" fmla="*/ 518850 w 6685947"/>
              <a:gd name="connsiteY6" fmla="*/ 4593854 h 4739895"/>
              <a:gd name="connsiteX7" fmla="*/ 146040 w 6685947"/>
              <a:gd name="connsiteY7" fmla="*/ 4221044 h 4739895"/>
              <a:gd name="connsiteX8" fmla="*/ 0 w 6685947"/>
              <a:gd name="connsiteY8" fmla="*/ 3868402 h 4739895"/>
              <a:gd name="connsiteX9" fmla="*/ 0 w 6685947"/>
              <a:gd name="connsiteY9" fmla="*/ 22138 h 4739895"/>
              <a:gd name="connsiteX10" fmla="*/ 22137 w 6685947"/>
              <a:gd name="connsiteY10" fmla="*/ 0 h 47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5947" h="4739895">
                <a:moveTo>
                  <a:pt x="22137" y="0"/>
                </a:moveTo>
                <a:lnTo>
                  <a:pt x="6663809" y="0"/>
                </a:lnTo>
                <a:cubicBezTo>
                  <a:pt x="6676037" y="0"/>
                  <a:pt x="6685947" y="9910"/>
                  <a:pt x="6685947" y="22138"/>
                </a:cubicBezTo>
                <a:lnTo>
                  <a:pt x="6685947" y="4717757"/>
                </a:lnTo>
                <a:cubicBezTo>
                  <a:pt x="6685947" y="4729985"/>
                  <a:pt x="6676037" y="4739895"/>
                  <a:pt x="6663809" y="4739895"/>
                </a:cubicBezTo>
                <a:lnTo>
                  <a:pt x="871492" y="4739895"/>
                </a:lnTo>
                <a:cubicBezTo>
                  <a:pt x="739245" y="4739895"/>
                  <a:pt x="612386" y="4687390"/>
                  <a:pt x="518850" y="4593854"/>
                </a:cubicBezTo>
                <a:lnTo>
                  <a:pt x="146040" y="4221044"/>
                </a:lnTo>
                <a:cubicBezTo>
                  <a:pt x="52563" y="4127508"/>
                  <a:pt x="0" y="4000650"/>
                  <a:pt x="0" y="3868402"/>
                </a:cubicBezTo>
                <a:lnTo>
                  <a:pt x="0" y="22138"/>
                </a:lnTo>
                <a:cubicBezTo>
                  <a:pt x="0" y="9910"/>
                  <a:pt x="9909" y="0"/>
                  <a:pt x="221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A2F9F4-9EFB-80ED-A239-4F01BFE757BF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86DDED-457D-C639-D3CE-88A9E8C11A30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2B855D9-551D-147B-98D3-04F6E5E2DD2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76BD5C-C6C4-AC94-5DBB-723369D0FA7F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19CA09A-5FA6-9B9A-F762-28341E0387F5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8D4D7E-EED6-CA97-B2B4-48EF0C7C3186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8AD542F-407E-4866-90C9-69A7254B6BD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04F28D-924B-50C6-DC63-2596C6B0B3A2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88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30F3E0-6AB1-09A5-0C33-DBF666EA516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90507EFB-C833-C5FE-25EC-24B2775F454B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920363B-B08B-6EC8-4561-A384287860D7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EAB76442-D9E9-3D01-F3A6-319599F70CA8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EF28CA36-EA7E-1A1D-75AB-1D3325BFA1D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463DAB5-C965-CA1C-F9F7-5B3AB8543CC2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57528CB5-8DA6-92F3-9CCE-6ACBBDE4B566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927CB9F8-498C-8C7F-87B2-7A6BF08CEC8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3A827FF3-09DA-EC2E-75F4-19272A676C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42250" y="1122363"/>
            <a:ext cx="4319694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8F975C8-9E85-2F4C-F149-DC8152D33E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01398" y="3602038"/>
            <a:ext cx="4319694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B869B989-0132-01A8-C367-04B41DBC6E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66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7D80041-86F2-218F-DD37-AE31DA51221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00406C4-D2EE-DC81-8B9F-7B23F4E16FB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04C8DC7D-52F9-7021-43C8-B62C9E40F33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D0733A3B-3F3E-2999-E0D9-8A7348288AB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757A0594-D292-80B8-8794-6A9FEDD6B19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5E2F66C-D8BD-3D90-336C-C8999B4BEE8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4642079B-C6AF-0F92-49EB-B26076C68BC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DB2CA286-4B75-2ED3-58E1-717A7470C54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83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5765944" cy="1145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56" y="1709057"/>
            <a:ext cx="11531889" cy="37410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52F61-F70C-120C-94AC-CEF76EEF12D4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2B1560-B447-354E-60B2-192DA66163FF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0FCF56-88A2-A391-B698-5416694A6858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E3F93E-488D-AB68-055B-05F891EFF1DE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AFAB3CD-432A-7F15-8BD0-63A539113717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8F43D3-7C5E-FC0F-DFD0-7F54D86D78D2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956B60C-3FC0-DBA1-EA15-80CFF9ACA42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47FA743-13F9-149D-9F93-23B00C0D2B6B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87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F2C3-0EE8-F740-0DDE-EC4525F74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550" y="576263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9BE23-0DDC-D8C1-F2E4-DB9A820F8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550" y="3429000"/>
            <a:ext cx="10515600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D65B-D8BF-7D43-584F-FA0FDAC6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2F80-BBB6-8AE8-D606-32D1ECF0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A206-448D-64CF-6CF1-ECE33291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C02171-1BD5-235E-C956-B4CFE048119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6C804341-66CE-A285-FF28-176B67E8E44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BEBDA2FD-A07F-0009-6D2E-3F41DAA66F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E4F6BD54-7ACE-DF6A-47AE-F3DA5608719B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19F3CE5-F250-6B97-6748-A7A7C6CCB72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B9B978B4-76A6-D2AA-5922-48C36161335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352882C-DEFB-C195-FE0D-CB98CEB7053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B746E7E8-9CB8-7A34-9952-1BD749422CF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48419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52FBD91-1237-8566-01D7-AE88972DF78E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9279561D-9893-4C4A-8AEB-E6BAE751BB27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B989E00C-6672-F4AE-48B5-FB462D5352D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B7ED1E50-78AB-5A17-433F-D0FF7F20AC9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BEE930AC-A2FA-A6AE-6BF1-394D61D7F839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7CC92EFF-3B6D-AB48-944C-352616CA6868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78994445-8503-83A8-B997-0AB49AC8429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11827642-8AE5-5FA6-1032-6612A8EF296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7F37E-FAF3-84A7-DD38-B00072DC41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5" y="563418"/>
            <a:ext cx="5689744" cy="12622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9FFA-AB90-928B-B2B4-F559BE350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0055" y="1825625"/>
            <a:ext cx="56897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D1645-BA56-C7B5-BEDD-94505863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8974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8F5DD-5629-8504-8ABE-03FD6946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EB3AC-CC79-0679-9113-E0D0F9A98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AAC7E-7A1F-81EF-3C99-4663F2E6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63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76C9B51-EA1B-7783-0141-2E342DDAC14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1" name="bg object 17">
              <a:extLst>
                <a:ext uri="{FF2B5EF4-FFF2-40B4-BE49-F238E27FC236}">
                  <a16:creationId xmlns:a16="http://schemas.microsoft.com/office/drawing/2014/main" id="{CF17F710-9742-0888-8CD6-4177BF0F1A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8">
              <a:extLst>
                <a:ext uri="{FF2B5EF4-FFF2-40B4-BE49-F238E27FC236}">
                  <a16:creationId xmlns:a16="http://schemas.microsoft.com/office/drawing/2014/main" id="{44C7B4CF-26F3-BEAD-3E4D-7268345E2A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370FAE16-D02F-09DB-5DE0-0416A37FF99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0">
              <a:extLst>
                <a:ext uri="{FF2B5EF4-FFF2-40B4-BE49-F238E27FC236}">
                  <a16:creationId xmlns:a16="http://schemas.microsoft.com/office/drawing/2014/main" id="{9B77F5B5-FC74-398A-0AEE-54B14FEA874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AF5EBE2B-EAA5-B5BD-DCA1-16F83642CDC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4BAD8895-07AA-2602-059A-7892A95D606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60D74E25-B7BA-A536-6AEB-C29012C7942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14A1C5-1F30-F2B0-CD37-06E26551AE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4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A4D-5292-5000-AF2B-4DDA761FE8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88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1DA9B-5FF2-4C05-5C7C-006A438B8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488" y="2505075"/>
            <a:ext cx="56530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2FD53-B660-E39A-0DCF-FA2AE817C99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199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kern="1200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864CF-2596-293D-80D2-249F9ABD4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5308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8CC40-707D-80EB-11EE-F7104904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4CD9FB-1D1E-0473-B510-D835F543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0A66C-D752-21B8-E4A7-9C2B1CEA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029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55BCA4-39BB-126E-FDF9-5971E9EC752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7" name="bg object 17">
              <a:extLst>
                <a:ext uri="{FF2B5EF4-FFF2-40B4-BE49-F238E27FC236}">
                  <a16:creationId xmlns:a16="http://schemas.microsoft.com/office/drawing/2014/main" id="{5B489893-4869-0584-1B87-5D5D1733727D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8">
              <a:extLst>
                <a:ext uri="{FF2B5EF4-FFF2-40B4-BE49-F238E27FC236}">
                  <a16:creationId xmlns:a16="http://schemas.microsoft.com/office/drawing/2014/main" id="{C9C33978-B69B-4857-1FD4-6874E01C692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9">
              <a:extLst>
                <a:ext uri="{FF2B5EF4-FFF2-40B4-BE49-F238E27FC236}">
                  <a16:creationId xmlns:a16="http://schemas.microsoft.com/office/drawing/2014/main" id="{22BE57A8-3ACA-EC9A-D5F8-587AC7286740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0">
              <a:extLst>
                <a:ext uri="{FF2B5EF4-FFF2-40B4-BE49-F238E27FC236}">
                  <a16:creationId xmlns:a16="http://schemas.microsoft.com/office/drawing/2014/main" id="{D2436422-42DA-F384-1464-203191EA113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1">
              <a:extLst>
                <a:ext uri="{FF2B5EF4-FFF2-40B4-BE49-F238E27FC236}">
                  <a16:creationId xmlns:a16="http://schemas.microsoft.com/office/drawing/2014/main" id="{C959FE9E-1DEA-C172-13A0-C26498776625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2">
              <a:extLst>
                <a:ext uri="{FF2B5EF4-FFF2-40B4-BE49-F238E27FC236}">
                  <a16:creationId xmlns:a16="http://schemas.microsoft.com/office/drawing/2014/main" id="{477065AA-6FFA-24E5-B6BB-460AC9D81087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3">
              <a:extLst>
                <a:ext uri="{FF2B5EF4-FFF2-40B4-BE49-F238E27FC236}">
                  <a16:creationId xmlns:a16="http://schemas.microsoft.com/office/drawing/2014/main" id="{7EA8D441-6D86-AB22-C4C7-9E30D98CC527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1655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2572DA-AAEC-7457-BB29-570EBDACD056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94D222-97E8-52A4-11CA-CAD60CAE9D94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E5982D-F4C3-E13F-2D41-D41DE0D62FD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8027ED7-C61B-C09B-7F02-4797A107A041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28184A2-A2A9-11CC-0230-ED0D7A8FD981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53A9CE-9059-0282-37F0-DF648B3DEA11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1E55F8E-255C-AD15-2A7D-F1680A44EA5B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801D068-C438-B168-3536-F4B36E39DD66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AA7C74C-4861-CE2D-1467-9405532CC3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6426" y="0"/>
            <a:ext cx="5296107" cy="5680783"/>
          </a:xfrm>
          <a:custGeom>
            <a:avLst/>
            <a:gdLst>
              <a:gd name="connsiteX0" fmla="*/ 22041 w 5296107"/>
              <a:gd name="connsiteY0" fmla="*/ 0 h 5680783"/>
              <a:gd name="connsiteX1" fmla="*/ 5274066 w 5296107"/>
              <a:gd name="connsiteY1" fmla="*/ 0 h 5680783"/>
              <a:gd name="connsiteX2" fmla="*/ 5296107 w 5296107"/>
              <a:gd name="connsiteY2" fmla="*/ 22041 h 5680783"/>
              <a:gd name="connsiteX3" fmla="*/ 5296107 w 5296107"/>
              <a:gd name="connsiteY3" fmla="*/ 5658743 h 5680783"/>
              <a:gd name="connsiteX4" fmla="*/ 5274066 w 5296107"/>
              <a:gd name="connsiteY4" fmla="*/ 5680783 h 5680783"/>
              <a:gd name="connsiteX5" fmla="*/ 867673 w 5296107"/>
              <a:gd name="connsiteY5" fmla="*/ 5680783 h 5680783"/>
              <a:gd name="connsiteX6" fmla="*/ 516577 w 5296107"/>
              <a:gd name="connsiteY6" fmla="*/ 5535383 h 5680783"/>
              <a:gd name="connsiteX7" fmla="*/ 145401 w 5296107"/>
              <a:gd name="connsiteY7" fmla="*/ 5164207 h 5680783"/>
              <a:gd name="connsiteX8" fmla="*/ 0 w 5296107"/>
              <a:gd name="connsiteY8" fmla="*/ 4813110 h 5680783"/>
              <a:gd name="connsiteX9" fmla="*/ 0 w 5296107"/>
              <a:gd name="connsiteY9" fmla="*/ 22041 h 5680783"/>
              <a:gd name="connsiteX10" fmla="*/ 22041 w 5296107"/>
              <a:gd name="connsiteY10" fmla="*/ 0 h 568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6107" h="5680783">
                <a:moveTo>
                  <a:pt x="22041" y="0"/>
                </a:moveTo>
                <a:lnTo>
                  <a:pt x="5274066" y="0"/>
                </a:lnTo>
                <a:cubicBezTo>
                  <a:pt x="5286241" y="0"/>
                  <a:pt x="5296107" y="9866"/>
                  <a:pt x="5296107" y="22041"/>
                </a:cubicBezTo>
                <a:lnTo>
                  <a:pt x="5296107" y="5658743"/>
                </a:lnTo>
                <a:cubicBezTo>
                  <a:pt x="5296107" y="5670917"/>
                  <a:pt x="5286241" y="5680783"/>
                  <a:pt x="5274066" y="5680783"/>
                </a:cubicBezTo>
                <a:lnTo>
                  <a:pt x="867673" y="5680783"/>
                </a:lnTo>
                <a:cubicBezTo>
                  <a:pt x="736005" y="5680783"/>
                  <a:pt x="609703" y="5628451"/>
                  <a:pt x="516577" y="5535383"/>
                </a:cubicBezTo>
                <a:lnTo>
                  <a:pt x="145401" y="5164207"/>
                </a:lnTo>
                <a:cubicBezTo>
                  <a:pt x="52275" y="5071081"/>
                  <a:pt x="0" y="4944779"/>
                  <a:pt x="0" y="4813110"/>
                </a:cubicBezTo>
                <a:lnTo>
                  <a:pt x="0" y="22041"/>
                </a:lnTo>
                <a:cubicBezTo>
                  <a:pt x="0" y="9866"/>
                  <a:pt x="9867" y="0"/>
                  <a:pt x="22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120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A42748-0F64-02E2-9482-8917F93E05B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6" name="bg object 17">
              <a:extLst>
                <a:ext uri="{FF2B5EF4-FFF2-40B4-BE49-F238E27FC236}">
                  <a16:creationId xmlns:a16="http://schemas.microsoft.com/office/drawing/2014/main" id="{765611F9-102E-36B7-1D10-683297BF0C0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18">
              <a:extLst>
                <a:ext uri="{FF2B5EF4-FFF2-40B4-BE49-F238E27FC236}">
                  <a16:creationId xmlns:a16="http://schemas.microsoft.com/office/drawing/2014/main" id="{54294ECA-5049-79AF-54E0-96C4F784BB50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9">
              <a:extLst>
                <a:ext uri="{FF2B5EF4-FFF2-40B4-BE49-F238E27FC236}">
                  <a16:creationId xmlns:a16="http://schemas.microsoft.com/office/drawing/2014/main" id="{A811D63D-EC5C-13EF-BC1F-5ACDF251C80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0">
              <a:extLst>
                <a:ext uri="{FF2B5EF4-FFF2-40B4-BE49-F238E27FC236}">
                  <a16:creationId xmlns:a16="http://schemas.microsoft.com/office/drawing/2014/main" id="{B1BBFAB2-F159-4043-5827-ADA58CD3952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1">
              <a:extLst>
                <a:ext uri="{FF2B5EF4-FFF2-40B4-BE49-F238E27FC236}">
                  <a16:creationId xmlns:a16="http://schemas.microsoft.com/office/drawing/2014/main" id="{7307EC14-3FDD-6953-BB02-E7C99798D1B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3310FC9-E26F-1A2C-D630-DE8DA786DA2C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D710A2C5-DBC9-4930-E285-4049E59F5616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084735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B7BBBC-16C7-9DD4-191D-54423F110441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78B1C7-29BD-7A05-5BC4-0110977747B8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2ABB31-1D88-B6A5-6637-86878781A3E0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C5AD46-8F84-EDB5-BED9-1B5BC00060AB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59C168-C7E0-6587-975E-10E3AB1AC1E8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4E2F621-12EB-D13B-50A3-709BAEAC4080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3C1B91-2089-FECE-FD55-E3657F641EF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80DD69-F9C3-C64C-6445-B906D71457D3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20417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7CBD7CD-D06B-F3BF-EC3A-4C10C2CE62A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5ADE201B-3F42-42F9-F177-1E255D3B1F8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28C2E044-9031-857E-1A16-61FA1BD8AE8F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7F2CFE39-3AA8-4CFA-AE39-B422D963005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EA4B5606-D5D0-B7BB-5151-4E69FE47F0B4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434DAD8E-FAF7-060D-5F5D-8E155E3C332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6A411200-349E-E1D6-267A-CA8712D1514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FC865CD2-A6AB-5B49-437B-F749A297DAE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AB9247-2A3B-344A-8C76-1FA29E03C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19FAD-6A3C-4E9B-67AE-CBC80E628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757" y="457201"/>
            <a:ext cx="7188426" cy="54038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664E7-5249-A5A6-0988-1B2DFCE0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0056" y="2057400"/>
            <a:ext cx="39629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7DC9A-4192-E867-FC2C-1D7C68E0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3D746-5690-7BA4-8BAC-810DC267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DBD-DC1C-88F6-0620-E6BF2B0D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76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64118D3-2F61-F1F4-352B-ED9038DE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80214" y="-586"/>
            <a:ext cx="7211761" cy="6295165"/>
          </a:xfrm>
          <a:custGeom>
            <a:avLst/>
            <a:gdLst>
              <a:gd name="connsiteX0" fmla="*/ 12227 w 7267787"/>
              <a:gd name="connsiteY0" fmla="*/ 0 h 6344070"/>
              <a:gd name="connsiteX1" fmla="*/ 6788069 w 7267787"/>
              <a:gd name="connsiteY1" fmla="*/ 0 h 6344070"/>
              <a:gd name="connsiteX2" fmla="*/ 6982158 w 7267787"/>
              <a:gd name="connsiteY2" fmla="*/ 80401 h 6344070"/>
              <a:gd name="connsiteX3" fmla="*/ 6982222 w 7267787"/>
              <a:gd name="connsiteY3" fmla="*/ 80337 h 6344070"/>
              <a:gd name="connsiteX4" fmla="*/ 7187386 w 7267787"/>
              <a:gd name="connsiteY4" fmla="*/ 285501 h 6344070"/>
              <a:gd name="connsiteX5" fmla="*/ 7267787 w 7267787"/>
              <a:gd name="connsiteY5" fmla="*/ 479590 h 6344070"/>
              <a:gd name="connsiteX6" fmla="*/ 7267787 w 7267787"/>
              <a:gd name="connsiteY6" fmla="*/ 6331844 h 6344070"/>
              <a:gd name="connsiteX7" fmla="*/ 7255560 w 7267787"/>
              <a:gd name="connsiteY7" fmla="*/ 6344070 h 6344070"/>
              <a:gd name="connsiteX8" fmla="*/ 479654 w 7267787"/>
              <a:gd name="connsiteY8" fmla="*/ 6344070 h 6344070"/>
              <a:gd name="connsiteX9" fmla="*/ 285565 w 7267787"/>
              <a:gd name="connsiteY9" fmla="*/ 6263669 h 6344070"/>
              <a:gd name="connsiteX10" fmla="*/ 80401 w 7267787"/>
              <a:gd name="connsiteY10" fmla="*/ 6058506 h 6344070"/>
              <a:gd name="connsiteX11" fmla="*/ 0 w 7267787"/>
              <a:gd name="connsiteY11" fmla="*/ 5864416 h 6344070"/>
              <a:gd name="connsiteX12" fmla="*/ 0 w 7267787"/>
              <a:gd name="connsiteY12" fmla="*/ 12227 h 6344070"/>
              <a:gd name="connsiteX13" fmla="*/ 12227 w 7267787"/>
              <a:gd name="connsiteY13" fmla="*/ 0 h 6344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67787" h="6344070">
                <a:moveTo>
                  <a:pt x="12227" y="0"/>
                </a:moveTo>
                <a:lnTo>
                  <a:pt x="6788069" y="0"/>
                </a:lnTo>
                <a:cubicBezTo>
                  <a:pt x="6860852" y="0"/>
                  <a:pt x="6930691" y="28934"/>
                  <a:pt x="6982158" y="80401"/>
                </a:cubicBezTo>
                <a:lnTo>
                  <a:pt x="6982222" y="80337"/>
                </a:lnTo>
                <a:lnTo>
                  <a:pt x="7187386" y="285501"/>
                </a:lnTo>
                <a:cubicBezTo>
                  <a:pt x="7238852" y="336968"/>
                  <a:pt x="7267787" y="406807"/>
                  <a:pt x="7267787" y="479590"/>
                </a:cubicBezTo>
                <a:lnTo>
                  <a:pt x="7267787" y="6331844"/>
                </a:lnTo>
                <a:cubicBezTo>
                  <a:pt x="7267787" y="6338629"/>
                  <a:pt x="7262281" y="6344070"/>
                  <a:pt x="7255560" y="6344070"/>
                </a:cubicBezTo>
                <a:lnTo>
                  <a:pt x="479654" y="6344070"/>
                </a:lnTo>
                <a:cubicBezTo>
                  <a:pt x="406871" y="6344070"/>
                  <a:pt x="337032" y="6315136"/>
                  <a:pt x="285565" y="6263669"/>
                </a:cubicBezTo>
                <a:lnTo>
                  <a:pt x="80401" y="6058506"/>
                </a:lnTo>
                <a:cubicBezTo>
                  <a:pt x="28934" y="6007039"/>
                  <a:pt x="0" y="5937200"/>
                  <a:pt x="0" y="5864416"/>
                </a:cubicBezTo>
                <a:lnTo>
                  <a:pt x="0" y="12227"/>
                </a:lnTo>
                <a:cubicBezTo>
                  <a:pt x="0" y="5441"/>
                  <a:pt x="5441" y="0"/>
                  <a:pt x="122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E07E7A-B7E1-EA16-82D1-22012936E993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54D1F78C-332C-7C5D-4D4F-357689BDA4BF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1EEF8ABD-58A1-2018-453B-0D8A12A5AE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060A6372-2544-4665-06BE-FAA302D0E37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BC97CC7A-D12E-B29C-5E99-323C7FFC5E3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D2075EA1-81C3-0EDF-9A29-22E3DE649FD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0EA55F79-CDC0-3E06-1F15-D25C1E6652E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6BFDAEFC-DB5D-4598-8714-EC19CB3AF2B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E79DFC3-C692-1F0A-6A67-BB70210E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717" y="457200"/>
            <a:ext cx="4330926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BDEE-EDFB-FB9A-FAC5-5532BEFA7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2716" y="2057400"/>
            <a:ext cx="43309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74B7F-7D43-22D2-4085-803C01B1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293C4-10FF-F779-4A30-BFBDDAB8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B773F-A512-EF25-F99D-28786E37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63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ED659E1-701E-33E6-74D0-C9581A7ACBF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E1F024FA-861B-704C-7818-9A6218DD5515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B79BA58-6C7D-57DD-78D6-918B73DCA1B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9894A357-2BEF-B6E0-2DEA-ECE5864D54C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9BDB0F97-D0FD-6BF0-1F5C-B1CF7CB5B85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4B5D13DF-7A20-5B54-AD18-F22DA56AF7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1941761B-1E08-1AEF-9966-A36BA67512BF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11FC7EDF-1F6B-75D7-06BB-13C5A099FB99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AA0756-99FC-1C80-218A-258D18E46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EB86B-5390-7BF3-4D8B-CE2DD0036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3A2FB-C9C6-56AF-661F-12DCC20A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14678-6DF1-FB77-112A-CBE9F6C6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8F48-F8E6-1902-B438-05541F74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485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7B3FAD-9FA3-DC62-606D-028DDA240D7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1EA31A3-72BD-0858-50BD-0E1695BAB98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B99007F9-8453-BCE1-6B0B-1D7F59E0F5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227DEF39-1979-E49C-3AB7-085A99A95D9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4121AFA3-28EF-45A3-9C34-CD3DB30AADC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C5F1DDAF-990C-37BC-3B8E-81E6D7EB140B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C8093776-87F2-3556-E250-AF179FCAB082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F712106B-75F2-86B0-969C-00BDC6362A18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B6AF8-7A98-4CA1-6AA0-6B8548473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84B0F-AE28-0F05-D7FE-23915E81A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80BE-6E24-7536-A67E-D341E0BD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A2A4C-8215-C473-226F-1AFC6865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74AA6-C04D-65BE-E0B7-837B3E70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A18380D2-38C6-2A7B-F437-60D1C0988A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8F8E0-833B-8EC5-997A-E81CF8DE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56" y="563418"/>
            <a:ext cx="4326786" cy="308004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37F14-3BA4-79D7-364F-563FA2463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1559" y="563418"/>
            <a:ext cx="6460385" cy="56135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DF7D6-1370-EB0D-FA05-8588D4533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2422" y="6375256"/>
            <a:ext cx="10689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EEC584DA-1C93-4E94-9433-1A993AF74C34}" type="datetimeFigureOut">
              <a:rPr lang="en-US" smtClean="0"/>
              <a:pPr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0E35D-9A39-47FD-C3B7-685B194FF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752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5DFB-52EE-85AC-08AD-9CC92B2CF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75256"/>
            <a:ext cx="32513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A0F14192-B034-499B-95DE-1E1EAD0C3A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9F4CA6-49F1-0060-2B0F-D1B067DBD4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30056" y="6463789"/>
            <a:ext cx="510275" cy="2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8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49" r:id="rId4"/>
    <p:sldLayoutId id="2147483690" r:id="rId5"/>
    <p:sldLayoutId id="2147483691" r:id="rId6"/>
    <p:sldLayoutId id="2147483650" r:id="rId7"/>
    <p:sldLayoutId id="2147483692" r:id="rId8"/>
    <p:sldLayoutId id="2147483651" r:id="rId9"/>
    <p:sldLayoutId id="2147483652" r:id="rId10"/>
    <p:sldLayoutId id="2147483653" r:id="rId11"/>
    <p:sldLayoutId id="2147483654" r:id="rId12"/>
    <p:sldLayoutId id="2147483689" r:id="rId13"/>
    <p:sldLayoutId id="2147483655" r:id="rId14"/>
    <p:sldLayoutId id="2147483693" r:id="rId15"/>
    <p:sldLayoutId id="2147483656" r:id="rId16"/>
    <p:sldLayoutId id="2147483657" r:id="rId17"/>
    <p:sldLayoutId id="2147483658" r:id="rId18"/>
    <p:sldLayoutId id="214748365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Barlow Semi Condensed ExtraBold" panose="000009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-7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spc="-7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7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51E9DE4A-7564-5BDE-BA13-35A65330881F}"/>
              </a:ext>
            </a:extLst>
          </p:cNvPr>
          <p:cNvGrpSpPr/>
          <p:nvPr/>
        </p:nvGrpSpPr>
        <p:grpSpPr>
          <a:xfrm>
            <a:off x="-63" y="0"/>
            <a:ext cx="12192127" cy="6858000"/>
            <a:chOff x="-63" y="0"/>
            <a:chExt cx="12192127" cy="6858000"/>
          </a:xfrm>
          <a:solidFill>
            <a:srgbClr val="EB3300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9B897-3E07-6017-6DB0-4A72EE2AC041}"/>
                </a:ext>
              </a:extLst>
            </p:cNvPr>
            <p:cNvSpPr/>
            <p:nvPr/>
          </p:nvSpPr>
          <p:spPr>
            <a:xfrm>
              <a:off x="0" y="0"/>
              <a:ext cx="12128" cy="12128"/>
            </a:xfrm>
            <a:custGeom>
              <a:avLst/>
              <a:gdLst>
                <a:gd name="connsiteX0" fmla="*/ 12129 w 12128"/>
                <a:gd name="connsiteY0" fmla="*/ 0 h 12128"/>
                <a:gd name="connsiteX1" fmla="*/ 0 w 12128"/>
                <a:gd name="connsiteY1" fmla="*/ 0 h 12128"/>
                <a:gd name="connsiteX2" fmla="*/ 0 w 12128"/>
                <a:gd name="connsiteY2" fmla="*/ 12129 h 12128"/>
                <a:gd name="connsiteX3" fmla="*/ 12129 w 12128"/>
                <a:gd name="connsiteY3" fmla="*/ 0 h 1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8" h="12128">
                  <a:moveTo>
                    <a:pt x="12129" y="0"/>
                  </a:moveTo>
                  <a:lnTo>
                    <a:pt x="0" y="0"/>
                  </a:lnTo>
                  <a:lnTo>
                    <a:pt x="0" y="12129"/>
                  </a:lnTo>
                  <a:cubicBezTo>
                    <a:pt x="0" y="5398"/>
                    <a:pt x="5398" y="0"/>
                    <a:pt x="12129" y="0"/>
                  </a:cubicBezTo>
                  <a:close/>
                </a:path>
              </a:pathLst>
            </a:custGeom>
            <a:solidFill>
              <a:srgbClr val="EB33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2C98452-8AF1-7F2F-E377-2B7107B1A023}"/>
                </a:ext>
              </a:extLst>
            </p:cNvPr>
            <p:cNvSpPr/>
            <p:nvPr/>
          </p:nvSpPr>
          <p:spPr>
            <a:xfrm>
              <a:off x="11716257" y="0"/>
              <a:ext cx="475805" cy="475805"/>
            </a:xfrm>
            <a:custGeom>
              <a:avLst/>
              <a:gdLst>
                <a:gd name="connsiteX0" fmla="*/ 0 w 475805"/>
                <a:gd name="connsiteY0" fmla="*/ 0 h 475805"/>
                <a:gd name="connsiteX1" fmla="*/ 192532 w 475805"/>
                <a:gd name="connsiteY1" fmla="*/ 79756 h 475805"/>
                <a:gd name="connsiteX2" fmla="*/ 396049 w 475805"/>
                <a:gd name="connsiteY2" fmla="*/ 283274 h 475805"/>
                <a:gd name="connsiteX3" fmla="*/ 475806 w 475805"/>
                <a:gd name="connsiteY3" fmla="*/ 475806 h 475805"/>
                <a:gd name="connsiteX4" fmla="*/ 475806 w 475805"/>
                <a:gd name="connsiteY4" fmla="*/ 0 h 475805"/>
                <a:gd name="connsiteX5" fmla="*/ 64 w 475805"/>
                <a:gd name="connsiteY5" fmla="*/ 0 h 47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805" h="475805">
                  <a:moveTo>
                    <a:pt x="0" y="0"/>
                  </a:moveTo>
                  <a:cubicBezTo>
                    <a:pt x="72199" y="0"/>
                    <a:pt x="141478" y="28702"/>
                    <a:pt x="192532" y="79756"/>
                  </a:cubicBezTo>
                  <a:lnTo>
                    <a:pt x="396049" y="283274"/>
                  </a:lnTo>
                  <a:cubicBezTo>
                    <a:pt x="447104" y="334328"/>
                    <a:pt x="475806" y="403606"/>
                    <a:pt x="475806" y="475806"/>
                  </a:cubicBezTo>
                  <a:lnTo>
                    <a:pt x="47580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EB33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A5B707D-14CA-FD89-72FA-CE062450834E}"/>
                </a:ext>
              </a:extLst>
            </p:cNvPr>
            <p:cNvSpPr/>
            <p:nvPr/>
          </p:nvSpPr>
          <p:spPr>
            <a:xfrm>
              <a:off x="-63" y="5817298"/>
              <a:ext cx="12191999" cy="1040701"/>
            </a:xfrm>
            <a:custGeom>
              <a:avLst/>
              <a:gdLst>
                <a:gd name="connsiteX0" fmla="*/ 12179935 w 12191999"/>
                <a:gd name="connsiteY0" fmla="*/ 475805 h 1040701"/>
                <a:gd name="connsiteX1" fmla="*/ 475806 w 12191999"/>
                <a:gd name="connsiteY1" fmla="*/ 475805 h 1040701"/>
                <a:gd name="connsiteX2" fmla="*/ 283274 w 12191999"/>
                <a:gd name="connsiteY2" fmla="*/ 396049 h 1040701"/>
                <a:gd name="connsiteX3" fmla="*/ 79756 w 12191999"/>
                <a:gd name="connsiteY3" fmla="*/ 192532 h 1040701"/>
                <a:gd name="connsiteX4" fmla="*/ 0 w 12191999"/>
                <a:gd name="connsiteY4" fmla="*/ 0 h 1040701"/>
                <a:gd name="connsiteX5" fmla="*/ 0 w 12191999"/>
                <a:gd name="connsiteY5" fmla="*/ 1040702 h 1040701"/>
                <a:gd name="connsiteX6" fmla="*/ 12192000 w 12191999"/>
                <a:gd name="connsiteY6" fmla="*/ 1040702 h 1040701"/>
                <a:gd name="connsiteX7" fmla="*/ 12192000 w 12191999"/>
                <a:gd name="connsiteY7" fmla="*/ 463677 h 1040701"/>
                <a:gd name="connsiteX8" fmla="*/ 12179871 w 12191999"/>
                <a:gd name="connsiteY8" fmla="*/ 475805 h 104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1999" h="1040701">
                  <a:moveTo>
                    <a:pt x="12179935" y="475805"/>
                  </a:moveTo>
                  <a:lnTo>
                    <a:pt x="475806" y="475805"/>
                  </a:lnTo>
                  <a:cubicBezTo>
                    <a:pt x="403606" y="475805"/>
                    <a:pt x="334328" y="447104"/>
                    <a:pt x="283274" y="396049"/>
                  </a:cubicBezTo>
                  <a:lnTo>
                    <a:pt x="79756" y="192532"/>
                  </a:lnTo>
                  <a:cubicBezTo>
                    <a:pt x="28702" y="141478"/>
                    <a:pt x="0" y="72199"/>
                    <a:pt x="0" y="0"/>
                  </a:cubicBezTo>
                  <a:lnTo>
                    <a:pt x="0" y="1040702"/>
                  </a:lnTo>
                  <a:lnTo>
                    <a:pt x="12192000" y="1040702"/>
                  </a:lnTo>
                  <a:lnTo>
                    <a:pt x="12192000" y="463677"/>
                  </a:lnTo>
                  <a:cubicBezTo>
                    <a:pt x="12192000" y="470345"/>
                    <a:pt x="12186603" y="475805"/>
                    <a:pt x="12179871" y="475805"/>
                  </a:cubicBez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8F8E0-833B-8EC5-997A-E81CF8DE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56" y="563418"/>
            <a:ext cx="4326786" cy="308004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37F14-3BA4-79D7-364F-563FA2463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1559" y="563418"/>
            <a:ext cx="6460385" cy="56135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DF7D6-1370-EB0D-FA05-8588D4533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2422" y="6375256"/>
            <a:ext cx="10689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EEC584DA-1C93-4E94-9433-1A993AF74C34}" type="datetimeFigureOut">
              <a:rPr lang="en-US" smtClean="0"/>
              <a:pPr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0E35D-9A39-47FD-C3B7-685B194FF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752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5DFB-52EE-85AC-08AD-9CC92B2CF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75256"/>
            <a:ext cx="32513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A0F14192-B034-499B-95DE-1E1EAD0C3A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9F4CA6-49F1-0060-2B0F-D1B067DBD4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30056" y="6463789"/>
            <a:ext cx="510275" cy="2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Barlow Semi Condensed ExtraBold" panose="000009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-7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spc="-7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7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71B7B-691E-C049-CD7A-79687ADD4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0FA3A700-D16B-63E5-65DD-5ED0EBFB6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056" y="3643460"/>
            <a:ext cx="5765944" cy="1500187"/>
          </a:xfrm>
        </p:spPr>
        <p:txBody>
          <a:bodyPr>
            <a:normAutofit lnSpcReduction="10000"/>
          </a:bodyPr>
          <a:lstStyle/>
          <a:p>
            <a:r>
              <a:rPr lang="en-US" sz="3200"/>
              <a:t>Global Results</a:t>
            </a:r>
          </a:p>
          <a:p>
            <a:r>
              <a:rPr lang="en-US" sz="3200"/>
              <a:t>DAG Meeting</a:t>
            </a:r>
          </a:p>
          <a:p>
            <a:r>
              <a:rPr lang="en-US" sz="3200"/>
              <a:t>June 2026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608F20D3-E276-3232-C4C7-9AC3E604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56" y="563418"/>
            <a:ext cx="11531888" cy="3080042"/>
          </a:xfrm>
        </p:spPr>
        <p:txBody>
          <a:bodyPr>
            <a:normAutofit/>
          </a:bodyPr>
          <a:lstStyle/>
          <a:p>
            <a:r>
              <a:rPr lang="en-GB" sz="6600" b="1"/>
              <a:t>2025-26 Secretariat Accountability Mechanism</a:t>
            </a:r>
            <a:endParaRPr lang="en-US" sz="6600"/>
          </a:p>
        </p:txBody>
      </p:sp>
    </p:spTree>
    <p:extLst>
      <p:ext uri="{BB962C8B-B14F-4D97-AF65-F5344CB8AC3E}">
        <p14:creationId xmlns:p14="http://schemas.microsoft.com/office/powerpoint/2010/main" val="394930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62B5D-C99A-DD23-7F20-07B66F1F9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CA18A-40DF-6EA7-F49E-A39B160C9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65126"/>
            <a:ext cx="10515600" cy="823912"/>
          </a:xfrm>
        </p:spPr>
        <p:txBody>
          <a:bodyPr/>
          <a:lstStyle/>
          <a:p>
            <a:r>
              <a:rPr lang="en-US"/>
              <a:t>Overview &amp; Methodology</a:t>
            </a:r>
            <a:endParaRPr lang="en-KE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2C60E8-8200-5F9D-EBA8-49748A51993D}"/>
              </a:ext>
            </a:extLst>
          </p:cNvPr>
          <p:cNvGraphicFramePr>
            <a:graphicFrameLocks noGrp="1"/>
          </p:cNvGraphicFramePr>
          <p:nvPr/>
        </p:nvGraphicFramePr>
        <p:xfrm>
          <a:off x="6155809" y="1337720"/>
          <a:ext cx="2579329" cy="4241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329">
                  <a:extLst>
                    <a:ext uri="{9D8B030D-6E8A-4147-A177-3AD203B41FA5}">
                      <a16:colId xmlns:a16="http://schemas.microsoft.com/office/drawing/2014/main" val="4186407855"/>
                    </a:ext>
                  </a:extLst>
                </a:gridCol>
              </a:tblGrid>
              <a:tr h="3941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/>
                        <a:t>Methodology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685208"/>
                  </a:ext>
                </a:extLst>
              </a:tr>
              <a:tr h="384527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Mixed-methods approach</a:t>
                      </a:r>
                      <a:r>
                        <a:rPr lang="en-US" sz="1400"/>
                        <a:t>: Global survey and FGDs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Survey assessed performance across </a:t>
                      </a:r>
                      <a:r>
                        <a:rPr lang="en-US" sz="1400" b="1"/>
                        <a:t>7 accountability areas</a:t>
                      </a:r>
                      <a:r>
                        <a:rPr lang="en-US" sz="1400"/>
                        <a:t>, against </a:t>
                      </a:r>
                      <a:r>
                        <a:rPr lang="en-US" sz="1400" b="1"/>
                        <a:t>4 criteria</a:t>
                      </a:r>
                      <a:r>
                        <a:rPr lang="en-US" sz="1400"/>
                        <a:t>: Timeliness, Relevance, Quality and  Effectiveness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Net Promoter Score </a:t>
                      </a:r>
                      <a:r>
                        <a:rPr lang="en-US" sz="1400"/>
                        <a:t>used to score overall satisfaction.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Survey available in </a:t>
                      </a:r>
                      <a:r>
                        <a:rPr lang="en-US" sz="1400" b="1"/>
                        <a:t>English, French, Spanish, </a:t>
                      </a:r>
                      <a:r>
                        <a:rPr lang="en-US" sz="1400" b="0"/>
                        <a:t>and</a:t>
                      </a:r>
                      <a:r>
                        <a:rPr lang="en-US" sz="1400" b="1"/>
                        <a:t> Arabic</a:t>
                      </a:r>
                      <a:r>
                        <a:rPr lang="en-US" sz="1400"/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Data collection and analysis led by </a:t>
                      </a:r>
                      <a:r>
                        <a:rPr lang="en-US" sz="1400" b="1"/>
                        <a:t>external consultants</a:t>
                      </a:r>
                      <a:r>
                        <a:rPr lang="en-US" sz="1400"/>
                        <a:t>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60879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82BC8F-59A0-6A71-5391-758C2AFDDA41}"/>
              </a:ext>
            </a:extLst>
          </p:cNvPr>
          <p:cNvGraphicFramePr>
            <a:graphicFrameLocks noGrp="1"/>
          </p:cNvGraphicFramePr>
          <p:nvPr/>
        </p:nvGraphicFramePr>
        <p:xfrm>
          <a:off x="3342691" y="1337720"/>
          <a:ext cx="2579329" cy="4239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329">
                  <a:extLst>
                    <a:ext uri="{9D8B030D-6E8A-4147-A177-3AD203B41FA5}">
                      <a16:colId xmlns:a16="http://schemas.microsoft.com/office/drawing/2014/main" val="4186407855"/>
                    </a:ext>
                  </a:extLst>
                </a:gridCol>
              </a:tblGrid>
              <a:tr h="3978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/>
                        <a:t>Process: 2025–2026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685208"/>
                  </a:ext>
                </a:extLst>
              </a:tr>
              <a:tr h="384155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Sept–Nov 2025:</a:t>
                      </a:r>
                      <a:r>
                        <a:rPr lang="en-US" sz="1400"/>
                        <a:t> Global SAM survey open to all MAs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Nov- Dec 2025:</a:t>
                      </a:r>
                      <a:r>
                        <a:rPr lang="en-US" sz="1400"/>
                        <a:t> Analysis and identification of priority themes from survey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Jan 2026:</a:t>
                      </a:r>
                      <a:r>
                        <a:rPr lang="en-US" sz="1400"/>
                        <a:t> Focus group discussions with MA representatives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Feb–Mar 2026:</a:t>
                      </a:r>
                      <a:r>
                        <a:rPr lang="en-US" sz="1400"/>
                        <a:t> Draft and review of global and regional reports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Mar-May 2026:</a:t>
                      </a:r>
                      <a:r>
                        <a:rPr lang="en-US" sz="1400"/>
                        <a:t> Management Response developed and reviewed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/>
                        <a:t>June-July 2026:</a:t>
                      </a:r>
                      <a:r>
                        <a:rPr lang="en-US" sz="1400"/>
                        <a:t> Final reports and dissemination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60879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0EEA75B-98AE-569E-3C8B-86A741856250}"/>
              </a:ext>
            </a:extLst>
          </p:cNvPr>
          <p:cNvGraphicFramePr>
            <a:graphicFrameLocks noGrp="1"/>
          </p:cNvGraphicFramePr>
          <p:nvPr/>
        </p:nvGraphicFramePr>
        <p:xfrm>
          <a:off x="8968928" y="1337720"/>
          <a:ext cx="2579329" cy="4239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329">
                  <a:extLst>
                    <a:ext uri="{9D8B030D-6E8A-4147-A177-3AD203B41FA5}">
                      <a16:colId xmlns:a16="http://schemas.microsoft.com/office/drawing/2014/main" val="4186407855"/>
                    </a:ext>
                  </a:extLst>
                </a:gridCol>
              </a:tblGrid>
              <a:tr h="397870"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b="1"/>
                        <a:t>Accountability Areas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685208"/>
                  </a:ext>
                </a:extLst>
              </a:tr>
              <a:tr h="384156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Technical Leadership and Guidance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External Engagement and Strategic Partnerships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Financial Sustainability and Resource </a:t>
                      </a:r>
                      <a:r>
                        <a:rPr lang="en-US" sz="1400" err="1"/>
                        <a:t>Mobilisation</a:t>
                      </a:r>
                      <a:endParaRPr lang="en-US" sz="1400"/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Safety and Inclusion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Efficiency and Communication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Governance and Accreditation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/>
                        <a:t>Strategy and Planning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60879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60C34E2-F876-7CF4-C024-3C23711A7114}"/>
              </a:ext>
            </a:extLst>
          </p:cNvPr>
          <p:cNvGraphicFramePr>
            <a:graphicFrameLocks noGrp="1"/>
          </p:cNvGraphicFramePr>
          <p:nvPr/>
        </p:nvGraphicFramePr>
        <p:xfrm>
          <a:off x="529573" y="1337720"/>
          <a:ext cx="2579329" cy="4329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9329">
                  <a:extLst>
                    <a:ext uri="{9D8B030D-6E8A-4147-A177-3AD203B41FA5}">
                      <a16:colId xmlns:a16="http://schemas.microsoft.com/office/drawing/2014/main" val="4186407855"/>
                    </a:ext>
                  </a:extLst>
                </a:gridCol>
              </a:tblGrid>
              <a:tr h="40635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Purpose</a:t>
                      </a:r>
                      <a:endParaRPr lang="en-K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685208"/>
                  </a:ext>
                </a:extLst>
              </a:tr>
              <a:tr h="39234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Provide a structured mechanism for </a:t>
                      </a:r>
                      <a:r>
                        <a:rPr lang="en-US" sz="1400" b="1"/>
                        <a:t>MAs to assess Secretariat support</a:t>
                      </a:r>
                      <a:r>
                        <a:rPr lang="en-US" sz="1400"/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Capture feedback on how effectively the Secretariat is delivering against MA/CP expectations.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Support </a:t>
                      </a:r>
                      <a:r>
                        <a:rPr lang="en-US" sz="1400" b="1"/>
                        <a:t>learning, planning, and continuous improvement</a:t>
                      </a:r>
                      <a:r>
                        <a:rPr lang="en-US" sz="1400"/>
                        <a:t> across the Federation.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/>
                        <a:t>Generate evidence to inform </a:t>
                      </a:r>
                      <a:r>
                        <a:rPr lang="en-US" sz="1400" b="1"/>
                        <a:t>Secretariat planning and accountability over time</a:t>
                      </a:r>
                      <a:r>
                        <a:rPr lang="en-US" sz="1400"/>
                        <a:t>.</a:t>
                      </a:r>
                    </a:p>
                    <a:p>
                      <a:endParaRPr lang="en-KE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608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989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BB23545-2C03-11B8-8A68-E126054D1C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018800"/>
              </p:ext>
            </p:extLst>
          </p:nvPr>
        </p:nvGraphicFramePr>
        <p:xfrm>
          <a:off x="670241" y="2226073"/>
          <a:ext cx="5907543" cy="3588778"/>
        </p:xfrm>
        <a:graphic>
          <a:graphicData uri="http://schemas.openxmlformats.org/drawingml/2006/table">
            <a:tbl>
              <a:tblPr/>
              <a:tblGrid>
                <a:gridCol w="2716889">
                  <a:extLst>
                    <a:ext uri="{9D8B030D-6E8A-4147-A177-3AD203B41FA5}">
                      <a16:colId xmlns:a16="http://schemas.microsoft.com/office/drawing/2014/main" val="1187781050"/>
                    </a:ext>
                  </a:extLst>
                </a:gridCol>
                <a:gridCol w="948872">
                  <a:extLst>
                    <a:ext uri="{9D8B030D-6E8A-4147-A177-3AD203B41FA5}">
                      <a16:colId xmlns:a16="http://schemas.microsoft.com/office/drawing/2014/main" val="1795727963"/>
                    </a:ext>
                  </a:extLst>
                </a:gridCol>
                <a:gridCol w="1023532">
                  <a:extLst>
                    <a:ext uri="{9D8B030D-6E8A-4147-A177-3AD203B41FA5}">
                      <a16:colId xmlns:a16="http://schemas.microsoft.com/office/drawing/2014/main" val="2818736477"/>
                    </a:ext>
                  </a:extLst>
                </a:gridCol>
                <a:gridCol w="1218250">
                  <a:extLst>
                    <a:ext uri="{9D8B030D-6E8A-4147-A177-3AD203B41FA5}">
                      <a16:colId xmlns:a16="http://schemas.microsoft.com/office/drawing/2014/main" val="1122522710"/>
                    </a:ext>
                  </a:extLst>
                </a:gridCol>
              </a:tblGrid>
              <a:tr h="55612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Accountability Area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NPS Score 2025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NPS Score 2023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 between 2023 and 2025</a:t>
                      </a: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043742"/>
                  </a:ext>
                </a:extLst>
              </a:tr>
              <a:tr h="35167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Overall Scores 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35.4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26.7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+8.7</a:t>
                      </a: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640390"/>
                  </a:ext>
                </a:extLst>
              </a:tr>
              <a:tr h="351670">
                <a:tc rowSpan="2"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Technical Leadership and Guidance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32.3 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7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25.3</a:t>
                      </a:r>
                      <a:r>
                        <a:rPr lang="en-GB" sz="1100" b="0" i="0" baseline="30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C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+7.0 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458966"/>
                  </a:ext>
                </a:extLst>
              </a:tr>
              <a:tr h="219289">
                <a:tc v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16.1</a:t>
                      </a:r>
                      <a:r>
                        <a:rPr lang="en-GB" sz="1100" b="0" i="0" baseline="30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+16.2 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680572"/>
                  </a:ext>
                </a:extLst>
              </a:tr>
              <a:tr h="35167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External Engagement and Strategic Partnerships </a:t>
                      </a:r>
                      <a:endParaRPr lang="en-US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27.1 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17.5 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56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+9.6 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444755"/>
                  </a:ext>
                </a:extLst>
              </a:tr>
              <a:tr h="35167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Financial Sustainability &amp; Resource Mobilisation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36.9 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28.1 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+8.8 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7844572"/>
                  </a:ext>
                </a:extLst>
              </a:tr>
              <a:tr h="35167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Safety and Inclusion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37.5 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8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32.8 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CF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+4.7 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422696"/>
                  </a:ext>
                </a:extLst>
              </a:tr>
              <a:tr h="35167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Efficiency and Communication </a:t>
                      </a:r>
                      <a:endParaRPr lang="en-GB" sz="1100" b="1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38.7 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D0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34.2 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+4.5 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771700"/>
                  </a:ext>
                </a:extLst>
              </a:tr>
              <a:tr h="35167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Governance and Accreditation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35.3 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33.1</a:t>
                      </a:r>
                      <a:r>
                        <a:rPr lang="en-GB" sz="1100" b="0" i="0" baseline="30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C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+2.2 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302985"/>
                  </a:ext>
                </a:extLst>
              </a:tr>
              <a:tr h="35167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Strategy and Planning </a:t>
                      </a:r>
                      <a:endParaRPr lang="en-GB" sz="1100" b="1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39.9 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33.1</a:t>
                      </a:r>
                      <a:r>
                        <a:rPr lang="en-GB" sz="1100" b="0" i="0" baseline="300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CC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+6.8 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85970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3683A3-8B1A-1792-D8DA-E22EF424C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943232"/>
              </p:ext>
            </p:extLst>
          </p:nvPr>
        </p:nvGraphicFramePr>
        <p:xfrm>
          <a:off x="6999014" y="2226073"/>
          <a:ext cx="4563722" cy="2371246"/>
        </p:xfrm>
        <a:graphic>
          <a:graphicData uri="http://schemas.openxmlformats.org/drawingml/2006/table">
            <a:tbl>
              <a:tblPr/>
              <a:tblGrid>
                <a:gridCol w="1513170">
                  <a:extLst>
                    <a:ext uri="{9D8B030D-6E8A-4147-A177-3AD203B41FA5}">
                      <a16:colId xmlns:a16="http://schemas.microsoft.com/office/drawing/2014/main" val="3179025824"/>
                    </a:ext>
                  </a:extLst>
                </a:gridCol>
                <a:gridCol w="944219">
                  <a:extLst>
                    <a:ext uri="{9D8B030D-6E8A-4147-A177-3AD203B41FA5}">
                      <a16:colId xmlns:a16="http://schemas.microsoft.com/office/drawing/2014/main" val="1767137112"/>
                    </a:ext>
                  </a:extLst>
                </a:gridCol>
                <a:gridCol w="944219">
                  <a:extLst>
                    <a:ext uri="{9D8B030D-6E8A-4147-A177-3AD203B41FA5}">
                      <a16:colId xmlns:a16="http://schemas.microsoft.com/office/drawing/2014/main" val="1723990562"/>
                    </a:ext>
                  </a:extLst>
                </a:gridCol>
                <a:gridCol w="1162114">
                  <a:extLst>
                    <a:ext uri="{9D8B030D-6E8A-4147-A177-3AD203B41FA5}">
                      <a16:colId xmlns:a16="http://schemas.microsoft.com/office/drawing/2014/main" val="1733648396"/>
                    </a:ext>
                  </a:extLst>
                </a:gridCol>
              </a:tblGrid>
              <a:tr h="413178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Criteria 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NPS Score 2025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NPS Score 2023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US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Variance between 2023 and 2025</a:t>
                      </a: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180463"/>
                  </a:ext>
                </a:extLst>
              </a:tr>
              <a:tr h="367787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effectLst/>
                          <a:latin typeface="+mn-lt"/>
                        </a:rPr>
                        <a:t>Overall Scores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effectLst/>
                          <a:latin typeface="+mn-lt"/>
                        </a:rPr>
                        <a:t>35.4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effectLst/>
                          <a:latin typeface="+mn-lt"/>
                        </a:rPr>
                        <a:t>26.7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+8.7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365203"/>
                  </a:ext>
                </a:extLst>
              </a:tr>
              <a:tr h="367787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Timeliness </a:t>
                      </a:r>
                      <a:endParaRPr lang="en-GB" sz="1100" b="1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37.5 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A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17.6 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+19.9 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152615"/>
                  </a:ext>
                </a:extLst>
              </a:tr>
              <a:tr h="38489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Relevance 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29.8 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23.8 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+6.0 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587096"/>
                  </a:ext>
                </a:extLst>
              </a:tr>
              <a:tr h="41055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Quality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34.6 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C7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30.3 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9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+4.3 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4987135"/>
                  </a:ext>
                </a:extLst>
              </a:tr>
              <a:tr h="367787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Effectiveness </a:t>
                      </a:r>
                      <a:endParaRPr lang="en-GB" sz="1100" b="1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39.7 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35.1 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en-GB" sz="1100" b="0" i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+4.6 </a:t>
                      </a:r>
                      <a:endParaRPr lang="en-GB" sz="1100" b="0" i="0"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8143563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228716A8-5C1E-D582-A744-19AE73A6EEEF}"/>
              </a:ext>
            </a:extLst>
          </p:cNvPr>
          <p:cNvSpPr txBox="1">
            <a:spLocks/>
          </p:cNvSpPr>
          <p:nvPr/>
        </p:nvSpPr>
        <p:spPr>
          <a:xfrm>
            <a:off x="344488" y="365126"/>
            <a:ext cx="11759452" cy="82391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Barlow Semi Condensed ExtraBold" panose="00000906000000000000" pitchFamily="2" charset="0"/>
                <a:ea typeface="+mj-ea"/>
                <a:cs typeface="+mj-cs"/>
              </a:defRPr>
            </a:lvl1pPr>
          </a:lstStyle>
          <a:p>
            <a:r>
              <a:rPr lang="en-US">
                <a:latin typeface="Barlow Semi Condensed ExtraBold"/>
              </a:rPr>
              <a:t>2025-26 Global NPS Scores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DF81A4-9356-2573-A8B3-E26B82AE2E8C}"/>
              </a:ext>
            </a:extLst>
          </p:cNvPr>
          <p:cNvSpPr txBox="1"/>
          <p:nvPr/>
        </p:nvSpPr>
        <p:spPr>
          <a:xfrm>
            <a:off x="577262" y="5890594"/>
            <a:ext cx="60935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1">
                <a:solidFill>
                  <a:srgbClr val="000000"/>
                </a:solidFill>
                <a:effectLst/>
              </a:rPr>
              <a:t>*Note: </a:t>
            </a:r>
            <a:r>
              <a:rPr lang="en-US" sz="800" b="0" i="1" err="1">
                <a:solidFill>
                  <a:srgbClr val="000000"/>
                </a:solidFill>
                <a:effectLst/>
              </a:rPr>
              <a:t>Colour</a:t>
            </a:r>
            <a:r>
              <a:rPr lang="en-US" sz="800" b="0" i="1">
                <a:solidFill>
                  <a:srgbClr val="000000"/>
                </a:solidFill>
                <a:effectLst/>
              </a:rPr>
              <a:t> coding is relative to the minimum and maximum scores within the table.  </a:t>
            </a:r>
            <a:r>
              <a:rPr lang="en-US" sz="800" b="0" i="0">
                <a:solidFill>
                  <a:srgbClr val="000000"/>
                </a:solidFill>
                <a:effectLst/>
              </a:rPr>
              <a:t> </a:t>
            </a:r>
            <a:endParaRPr lang="en-K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B2366E-F603-5157-8630-9F3AB4C7AF46}"/>
              </a:ext>
            </a:extLst>
          </p:cNvPr>
          <p:cNvSpPr txBox="1"/>
          <p:nvPr/>
        </p:nvSpPr>
        <p:spPr>
          <a:xfrm>
            <a:off x="6921350" y="1702853"/>
            <a:ext cx="46413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effectLst/>
              </a:rPr>
              <a:t>2025 scores for each criteria, and compared to 2023   </a:t>
            </a:r>
            <a:endParaRPr lang="en-KE" sz="12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D36D39-B741-0601-4586-9DF4D43B8312}"/>
              </a:ext>
            </a:extLst>
          </p:cNvPr>
          <p:cNvSpPr txBox="1"/>
          <p:nvPr/>
        </p:nvSpPr>
        <p:spPr>
          <a:xfrm>
            <a:off x="574762" y="1732715"/>
            <a:ext cx="609600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  <a:effectLst/>
              </a:rPr>
              <a:t>2025 scores for each accountability area, and compared to 2023 </a:t>
            </a:r>
            <a:endParaRPr lang="en-US" sz="1200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4606A-74B2-4820-8AB8-5FCB92EB2BB5}"/>
              </a:ext>
            </a:extLst>
          </p:cNvPr>
          <p:cNvSpPr txBox="1"/>
          <p:nvPr/>
        </p:nvSpPr>
        <p:spPr>
          <a:xfrm>
            <a:off x="6921350" y="4734722"/>
            <a:ext cx="4641386" cy="217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1">
                <a:solidFill>
                  <a:srgbClr val="000000"/>
                </a:solidFill>
                <a:effectLst/>
              </a:rPr>
              <a:t>*Note: </a:t>
            </a:r>
            <a:r>
              <a:rPr lang="en-US" sz="800" b="0" i="1" err="1">
                <a:solidFill>
                  <a:srgbClr val="000000"/>
                </a:solidFill>
                <a:effectLst/>
              </a:rPr>
              <a:t>Colour</a:t>
            </a:r>
            <a:r>
              <a:rPr lang="en-US" sz="800" b="0" i="1">
                <a:solidFill>
                  <a:srgbClr val="000000"/>
                </a:solidFill>
                <a:effectLst/>
              </a:rPr>
              <a:t> coding is relative to the minimum and maximum scores within the table.  </a:t>
            </a:r>
            <a:r>
              <a:rPr lang="en-US" sz="800" b="0" i="0">
                <a:solidFill>
                  <a:srgbClr val="000000"/>
                </a:solidFill>
                <a:effectLst/>
              </a:rPr>
              <a:t> </a:t>
            </a:r>
            <a:endParaRPr lang="en-KE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F4A2087-1EC8-0780-A3FE-EAF0610C3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990187"/>
              </p:ext>
            </p:extLst>
          </p:nvPr>
        </p:nvGraphicFramePr>
        <p:xfrm>
          <a:off x="520260" y="957834"/>
          <a:ext cx="1104247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2476">
                  <a:extLst>
                    <a:ext uri="{9D8B030D-6E8A-4147-A177-3AD203B41FA5}">
                      <a16:colId xmlns:a16="http://schemas.microsoft.com/office/drawing/2014/main" val="3292723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kern="1200" baseline="0" noProof="0">
                          <a:solidFill>
                            <a:srgbClr val="000000"/>
                          </a:solidFill>
                          <a:effectLst/>
                          <a:latin typeface="Barlow Medium"/>
                          <a:ea typeface="+mn-ea"/>
                          <a:cs typeface="+mn-cs"/>
                        </a:rPr>
                        <a:t>Globally, scores increased across all Accountability Areas and Criteria from 2023 to 2025. </a:t>
                      </a:r>
                      <a:endParaRPr lang="en-US" sz="20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6701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084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0735A-B3A2-5F73-6990-C24E37D33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8614AF-A718-FBEF-6AC0-D0B8C7D85DC8}"/>
              </a:ext>
            </a:extLst>
          </p:cNvPr>
          <p:cNvSpPr txBox="1">
            <a:spLocks/>
          </p:cNvSpPr>
          <p:nvPr/>
        </p:nvSpPr>
        <p:spPr>
          <a:xfrm>
            <a:off x="344488" y="365126"/>
            <a:ext cx="10515600" cy="82391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Barlow Semi Condensed ExtraBold" panose="00000906000000000000" pitchFamily="2" charset="0"/>
                <a:ea typeface="+mj-ea"/>
                <a:cs typeface="+mj-cs"/>
              </a:defRPr>
            </a:lvl1pPr>
          </a:lstStyle>
          <a:p>
            <a:r>
              <a:rPr lang="en-US">
                <a:latin typeface="Barlow Semi Condensed ExtraBold"/>
              </a:rPr>
              <a:t>Common Themes Across Accountability Areas</a:t>
            </a:r>
            <a:endParaRPr lang="en-KE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813D785-5489-6636-B70E-3CEEFCD668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699797"/>
              </p:ext>
            </p:extLst>
          </p:nvPr>
        </p:nvGraphicFramePr>
        <p:xfrm>
          <a:off x="489974" y="1189038"/>
          <a:ext cx="11212051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2051">
                  <a:extLst>
                    <a:ext uri="{9D8B030D-6E8A-4147-A177-3AD203B41FA5}">
                      <a16:colId xmlns:a16="http://schemas.microsoft.com/office/drawing/2014/main" val="1961829185"/>
                    </a:ext>
                  </a:extLst>
                </a:gridCol>
              </a:tblGrid>
              <a:tr h="4879748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Respondents expressed their appreciation of the Secretariat’s efforts and were keen for continued engagement. They also expressed areas to strengthen across all accountability areas.</a:t>
                      </a:r>
                    </a:p>
                    <a:p>
                      <a:endParaRPr lang="en-US" sz="1400" b="1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Strengthening exchange and collaboration between MAs/CPs: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Respondents valued opportunities to exchange best practices, innovations, and challenges, and recommended expanding peer learning through shared platforms (including for youth), consortia, exchange visits, and mentorship.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US" sz="1400" b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Practical, user-friendly tools and dedicated support: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Practical toolkits, guidelines, and frameworks were particularly useful. Respondents emphasized the value of simple language, reduced jargon, translation, and hands-on technical accompaniment, supported by clearly established focal points providing timely responses.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US" sz="1400" b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Understanding diverse contexts and adopting flexible approaches: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Respondents highlighted the diversity of MA/CP contexts and requested more tailored capacity sharing and flexible processes, including for accreditation and business planning.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US" sz="1400" b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Two-way communication and closing the feedback loop: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Respondents requested more opportunities to influence Secretariat processes and greater transparency on how their feedback is used, and strengthened accountability and engagement with IPPF governance bodies.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en-US" sz="1400" b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</a:rPr>
                        <a:t>Strengthening meaningful and accountable youth engagement: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Youth participation mechanisms are valued, but concerns remain around inclusivity and meaningful engagement, with a need for clearer pathways for youth influence in decision-making.</a:t>
                      </a:r>
                    </a:p>
                    <a:p>
                      <a:br>
                        <a:rPr lang="en-US" sz="1400">
                          <a:solidFill>
                            <a:schemeClr val="tx1"/>
                          </a:solidFill>
                        </a:rPr>
                      </a:b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Compared to </a:t>
                      </a:r>
                      <a:r>
                        <a:rPr lang="en-US" sz="14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2023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</a:rPr>
                        <a:t>demand for knowledge sharing and learning (including training, webinars, and exchange platforms) remains strong. At the same time, there is increased emphasis on ongoing support and after-action follow-up to enable implementation, and growing interest in stronger recognition of MA/CP leadership and greater involvement in shaping global priorities and strategies.</a:t>
                      </a:r>
                      <a:endParaRPr lang="en-KE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576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293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9092B-A596-BA4B-7A8A-BC5AAF695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1">
            <a:extLst>
              <a:ext uri="{FF2B5EF4-FFF2-40B4-BE49-F238E27FC236}">
                <a16:creationId xmlns:a16="http://schemas.microsoft.com/office/drawing/2014/main" id="{BAEC1D97-C38D-500A-C364-B7EEE23F3B84}"/>
              </a:ext>
            </a:extLst>
          </p:cNvPr>
          <p:cNvSpPr txBox="1">
            <a:spLocks/>
          </p:cNvSpPr>
          <p:nvPr/>
        </p:nvSpPr>
        <p:spPr>
          <a:xfrm>
            <a:off x="344488" y="365126"/>
            <a:ext cx="105156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Barlow Semi Condensed ExtraBold" panose="00000906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Management Response</a:t>
            </a:r>
            <a:endParaRPr lang="en-KE" dirty="0"/>
          </a:p>
        </p:txBody>
      </p:sp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8FA7F825-2CAB-9718-2BD6-6F8BBD29E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647127"/>
              </p:ext>
            </p:extLst>
          </p:nvPr>
        </p:nvGraphicFramePr>
        <p:xfrm>
          <a:off x="488334" y="1189038"/>
          <a:ext cx="11231717" cy="823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1717">
                  <a:extLst>
                    <a:ext uri="{9D8B030D-6E8A-4147-A177-3AD203B41FA5}">
                      <a16:colId xmlns:a16="http://schemas.microsoft.com/office/drawing/2014/main" val="2470716291"/>
                    </a:ext>
                  </a:extLst>
                </a:gridCol>
              </a:tblGrid>
              <a:tr h="823912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0000"/>
                          </a:solidFill>
                        </a:rPr>
                        <a:t>Purpose: </a:t>
                      </a:r>
                      <a:r>
                        <a:rPr lang="en-US" b="0">
                          <a:solidFill>
                            <a:schemeClr val="tx1"/>
                          </a:solidFill>
                        </a:rPr>
                        <a:t>The Management Response addresses feedback from MAs and CPs by identifying priority actions and commitments for the Secretariat.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5586216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709D2424-9945-FA5C-B397-F8E969340D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543794"/>
              </p:ext>
            </p:extLst>
          </p:nvPr>
        </p:nvGraphicFramePr>
        <p:xfrm>
          <a:off x="488334" y="2118185"/>
          <a:ext cx="11231717" cy="2061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1717">
                  <a:extLst>
                    <a:ext uri="{9D8B030D-6E8A-4147-A177-3AD203B41FA5}">
                      <a16:colId xmlns:a16="http://schemas.microsoft.com/office/drawing/2014/main" val="2470716291"/>
                    </a:ext>
                  </a:extLst>
                </a:gridCol>
              </a:tblGrid>
              <a:tr h="2061257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586216"/>
                  </a:ext>
                </a:extLst>
              </a:tr>
            </a:tbl>
          </a:graphicData>
        </a:graphic>
      </p:graphicFrame>
      <p:sp>
        <p:nvSpPr>
          <p:cNvPr id="58" name="Text 10">
            <a:extLst>
              <a:ext uri="{FF2B5EF4-FFF2-40B4-BE49-F238E27FC236}">
                <a16:creationId xmlns:a16="http://schemas.microsoft.com/office/drawing/2014/main" id="{11CBF78E-1283-7A3F-2F60-4804FB2A3601}"/>
              </a:ext>
            </a:extLst>
          </p:cNvPr>
          <p:cNvSpPr/>
          <p:nvPr/>
        </p:nvSpPr>
        <p:spPr>
          <a:xfrm>
            <a:off x="725313" y="2200231"/>
            <a:ext cx="2522466" cy="34530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F03A00"/>
                </a:solidFill>
                <a:ea typeface="Arial" pitchFamily="34" charset="-122"/>
                <a:cs typeface="Arial" pitchFamily="34" charset="-120"/>
              </a:rPr>
              <a:t>How it was developed</a:t>
            </a:r>
            <a:endParaRPr lang="en-US" b="1"/>
          </a:p>
        </p:txBody>
      </p:sp>
      <p:sp>
        <p:nvSpPr>
          <p:cNvPr id="59" name="Shape 11">
            <a:extLst>
              <a:ext uri="{FF2B5EF4-FFF2-40B4-BE49-F238E27FC236}">
                <a16:creationId xmlns:a16="http://schemas.microsoft.com/office/drawing/2014/main" id="{B69BE4D3-7512-FE37-19F7-494820407523}"/>
              </a:ext>
            </a:extLst>
          </p:cNvPr>
          <p:cNvSpPr/>
          <p:nvPr/>
        </p:nvSpPr>
        <p:spPr>
          <a:xfrm>
            <a:off x="578312" y="2713729"/>
            <a:ext cx="405608" cy="405608"/>
          </a:xfrm>
          <a:prstGeom prst="ellipse">
            <a:avLst/>
          </a:prstGeom>
          <a:solidFill>
            <a:srgbClr val="F03A00"/>
          </a:solidFill>
          <a:ln w="12700">
            <a:solidFill>
              <a:srgbClr val="F03A00"/>
            </a:solidFill>
            <a:prstDash val="solid"/>
          </a:ln>
          <a:effectLst>
            <a:outerShdw blurRad="12700" dist="50800" dir="2700000" algn="bl" rotWithShape="0">
              <a:srgbClr val="999999">
                <a:alpha val="14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61" name="Text 13">
            <a:extLst>
              <a:ext uri="{FF2B5EF4-FFF2-40B4-BE49-F238E27FC236}">
                <a16:creationId xmlns:a16="http://schemas.microsoft.com/office/drawing/2014/main" id="{E206E44E-E634-F682-60D0-3A246EDAFC8F}"/>
              </a:ext>
            </a:extLst>
          </p:cNvPr>
          <p:cNvSpPr/>
          <p:nvPr/>
        </p:nvSpPr>
        <p:spPr>
          <a:xfrm>
            <a:off x="1093780" y="2713729"/>
            <a:ext cx="2192295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Findings from the survey and Focus Group Discussions were reviewed by Secretariat teams.</a:t>
            </a:r>
            <a:endParaRPr lang="en-US" sz="1400"/>
          </a:p>
        </p:txBody>
      </p:sp>
      <p:sp>
        <p:nvSpPr>
          <p:cNvPr id="62" name="Shape 14">
            <a:extLst>
              <a:ext uri="{FF2B5EF4-FFF2-40B4-BE49-F238E27FC236}">
                <a16:creationId xmlns:a16="http://schemas.microsoft.com/office/drawing/2014/main" id="{02F107D5-A48C-042F-EEBB-90775B46DFE6}"/>
              </a:ext>
            </a:extLst>
          </p:cNvPr>
          <p:cNvSpPr/>
          <p:nvPr/>
        </p:nvSpPr>
        <p:spPr>
          <a:xfrm>
            <a:off x="3395935" y="2824020"/>
            <a:ext cx="0" cy="1158044"/>
          </a:xfrm>
          <a:prstGeom prst="line">
            <a:avLst/>
          </a:prstGeom>
          <a:noFill/>
          <a:ln w="12700">
            <a:solidFill>
              <a:srgbClr val="C8C8C8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63" name="Shape 15">
            <a:extLst>
              <a:ext uri="{FF2B5EF4-FFF2-40B4-BE49-F238E27FC236}">
                <a16:creationId xmlns:a16="http://schemas.microsoft.com/office/drawing/2014/main" id="{45E78163-1CA0-D6E5-BC15-2B1937E527B2}"/>
              </a:ext>
            </a:extLst>
          </p:cNvPr>
          <p:cNvSpPr/>
          <p:nvPr/>
        </p:nvSpPr>
        <p:spPr>
          <a:xfrm>
            <a:off x="3505795" y="2713729"/>
            <a:ext cx="405608" cy="405608"/>
          </a:xfrm>
          <a:prstGeom prst="ellipse">
            <a:avLst/>
          </a:prstGeom>
          <a:solidFill>
            <a:srgbClr val="5A8F36"/>
          </a:solidFill>
          <a:ln w="12700">
            <a:solidFill>
              <a:srgbClr val="5A8F36"/>
            </a:solidFill>
            <a:prstDash val="solid"/>
          </a:ln>
          <a:effectLst>
            <a:outerShdw blurRad="12700" dist="50800" dir="2700000" algn="bl" rotWithShape="0">
              <a:srgbClr val="999999">
                <a:alpha val="14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65" name="Text 17">
            <a:extLst>
              <a:ext uri="{FF2B5EF4-FFF2-40B4-BE49-F238E27FC236}">
                <a16:creationId xmlns:a16="http://schemas.microsoft.com/office/drawing/2014/main" id="{A0AB75B7-B9D0-3291-322E-BAD87D0261C9}"/>
              </a:ext>
            </a:extLst>
          </p:cNvPr>
          <p:cNvSpPr/>
          <p:nvPr/>
        </p:nvSpPr>
        <p:spPr>
          <a:xfrm>
            <a:off x="4021263" y="2713729"/>
            <a:ext cx="1634057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Common themes were </a:t>
            </a:r>
            <a:r>
              <a:rPr lang="en-US" sz="1400" err="1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analysed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 across accountability areas.</a:t>
            </a:r>
            <a:endParaRPr lang="en-US" sz="1400"/>
          </a:p>
        </p:txBody>
      </p:sp>
      <p:sp>
        <p:nvSpPr>
          <p:cNvPr id="66" name="Shape 18">
            <a:extLst>
              <a:ext uri="{FF2B5EF4-FFF2-40B4-BE49-F238E27FC236}">
                <a16:creationId xmlns:a16="http://schemas.microsoft.com/office/drawing/2014/main" id="{F006E0B1-6862-5E05-C24B-4AA5E3F589B1}"/>
              </a:ext>
            </a:extLst>
          </p:cNvPr>
          <p:cNvSpPr/>
          <p:nvPr/>
        </p:nvSpPr>
        <p:spPr>
          <a:xfrm>
            <a:off x="5765180" y="2824020"/>
            <a:ext cx="0" cy="1158044"/>
          </a:xfrm>
          <a:prstGeom prst="line">
            <a:avLst/>
          </a:prstGeom>
          <a:noFill/>
          <a:ln w="12700">
            <a:solidFill>
              <a:srgbClr val="C8C8C8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67" name="Shape 19">
            <a:extLst>
              <a:ext uri="{FF2B5EF4-FFF2-40B4-BE49-F238E27FC236}">
                <a16:creationId xmlns:a16="http://schemas.microsoft.com/office/drawing/2014/main" id="{D6939072-13E1-6329-4DE5-3E5F288A5F4A}"/>
              </a:ext>
            </a:extLst>
          </p:cNvPr>
          <p:cNvSpPr/>
          <p:nvPr/>
        </p:nvSpPr>
        <p:spPr>
          <a:xfrm>
            <a:off x="5875040" y="2713729"/>
            <a:ext cx="405608" cy="405608"/>
          </a:xfrm>
          <a:prstGeom prst="ellipse">
            <a:avLst/>
          </a:prstGeom>
          <a:solidFill>
            <a:srgbClr val="00508F"/>
          </a:solidFill>
          <a:ln w="12700">
            <a:solidFill>
              <a:srgbClr val="00508F"/>
            </a:solidFill>
            <a:prstDash val="solid"/>
          </a:ln>
          <a:effectLst>
            <a:outerShdw blurRad="12700" dist="50800" dir="2700000" algn="bl" rotWithShape="0">
              <a:srgbClr val="999999">
                <a:alpha val="14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69" name="Text 21">
            <a:extLst>
              <a:ext uri="{FF2B5EF4-FFF2-40B4-BE49-F238E27FC236}">
                <a16:creationId xmlns:a16="http://schemas.microsoft.com/office/drawing/2014/main" id="{AEAEE9F3-9949-C0CC-8FBD-7339EB237D1E}"/>
              </a:ext>
            </a:extLst>
          </p:cNvPr>
          <p:cNvSpPr/>
          <p:nvPr/>
        </p:nvSpPr>
        <p:spPr>
          <a:xfrm>
            <a:off x="6390508" y="2713729"/>
            <a:ext cx="2542705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Proposed actions were assessed against consistency of feedback,  alignment with IPPF’s mandate, and Secretariat capacity</a:t>
            </a:r>
            <a:endParaRPr lang="en-US" sz="1400"/>
          </a:p>
        </p:txBody>
      </p:sp>
      <p:sp>
        <p:nvSpPr>
          <p:cNvPr id="70" name="Shape 22">
            <a:extLst>
              <a:ext uri="{FF2B5EF4-FFF2-40B4-BE49-F238E27FC236}">
                <a16:creationId xmlns:a16="http://schemas.microsoft.com/office/drawing/2014/main" id="{681FD866-D45D-EF7E-B18C-B6BE0A6A3198}"/>
              </a:ext>
            </a:extLst>
          </p:cNvPr>
          <p:cNvSpPr/>
          <p:nvPr/>
        </p:nvSpPr>
        <p:spPr>
          <a:xfrm>
            <a:off x="9043073" y="2824019"/>
            <a:ext cx="0" cy="1158045"/>
          </a:xfrm>
          <a:prstGeom prst="line">
            <a:avLst/>
          </a:prstGeom>
          <a:noFill/>
          <a:ln w="12700">
            <a:solidFill>
              <a:srgbClr val="C8C8C8"/>
            </a:solidFill>
            <a:prstDash val="solid"/>
          </a:ln>
        </p:spPr>
        <p:txBody>
          <a:bodyPr/>
          <a:lstStyle/>
          <a:p>
            <a:endParaRPr lang="en-KE"/>
          </a:p>
        </p:txBody>
      </p:sp>
      <p:sp>
        <p:nvSpPr>
          <p:cNvPr id="71" name="Shape 23">
            <a:extLst>
              <a:ext uri="{FF2B5EF4-FFF2-40B4-BE49-F238E27FC236}">
                <a16:creationId xmlns:a16="http://schemas.microsoft.com/office/drawing/2014/main" id="{2A51BDB9-268F-AE98-35D6-4A04A53066D7}"/>
              </a:ext>
            </a:extLst>
          </p:cNvPr>
          <p:cNvSpPr/>
          <p:nvPr/>
        </p:nvSpPr>
        <p:spPr>
          <a:xfrm>
            <a:off x="9152933" y="2713729"/>
            <a:ext cx="405608" cy="405608"/>
          </a:xfrm>
          <a:prstGeom prst="ellipse">
            <a:avLst/>
          </a:prstGeom>
          <a:solidFill>
            <a:srgbClr val="743080"/>
          </a:solidFill>
          <a:ln w="12700">
            <a:solidFill>
              <a:srgbClr val="743080"/>
            </a:solidFill>
            <a:prstDash val="solid"/>
          </a:ln>
          <a:effectLst>
            <a:outerShdw blurRad="12700" dist="50800" dir="2700000" algn="bl" rotWithShape="0">
              <a:srgbClr val="999999">
                <a:alpha val="14000"/>
              </a:srgbClr>
            </a:outerShdw>
          </a:effectLst>
        </p:spPr>
        <p:txBody>
          <a:bodyPr/>
          <a:lstStyle/>
          <a:p>
            <a:endParaRPr lang="en-KE"/>
          </a:p>
        </p:txBody>
      </p:sp>
      <p:sp>
        <p:nvSpPr>
          <p:cNvPr id="74" name="Text 25">
            <a:extLst>
              <a:ext uri="{FF2B5EF4-FFF2-40B4-BE49-F238E27FC236}">
                <a16:creationId xmlns:a16="http://schemas.microsoft.com/office/drawing/2014/main" id="{75003C1A-54FE-3640-0C2A-6CB002AEE618}"/>
              </a:ext>
            </a:extLst>
          </p:cNvPr>
          <p:cNvSpPr/>
          <p:nvPr/>
        </p:nvSpPr>
        <p:spPr>
          <a:xfrm>
            <a:off x="9668401" y="2713729"/>
            <a:ext cx="1945287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Actions were </a:t>
            </a:r>
            <a:r>
              <a:rPr lang="en-US" sz="1400" err="1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prioritised</a:t>
            </a:r>
            <a:r>
              <a:rPr lang="en-US" sz="1400"/>
              <a:t> 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to be responsive to the most consistent themes, realistic and</a:t>
            </a:r>
            <a:r>
              <a:rPr lang="en-US" sz="1400"/>
              <a:t> </a:t>
            </a:r>
            <a:r>
              <a:rPr lang="en-US" sz="1400">
                <a:solidFill>
                  <a:srgbClr val="111111"/>
                </a:solidFill>
                <a:ea typeface="Arial" pitchFamily="34" charset="-122"/>
                <a:cs typeface="Arial" pitchFamily="34" charset="-120"/>
              </a:rPr>
              <a:t>aligned with capacity.</a:t>
            </a:r>
            <a:endParaRPr lang="en-US" sz="1400"/>
          </a:p>
        </p:txBody>
      </p:sp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FC2BC0E6-C1E8-A479-D349-3CD840A4D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503436"/>
              </p:ext>
            </p:extLst>
          </p:nvPr>
        </p:nvGraphicFramePr>
        <p:xfrm>
          <a:off x="488333" y="4392043"/>
          <a:ext cx="11231717" cy="1516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1717">
                  <a:extLst>
                    <a:ext uri="{9D8B030D-6E8A-4147-A177-3AD203B41FA5}">
                      <a16:colId xmlns:a16="http://schemas.microsoft.com/office/drawing/2014/main" val="762623704"/>
                    </a:ext>
                  </a:extLst>
                </a:gridCol>
              </a:tblGrid>
              <a:tr h="1516234">
                <a:tc>
                  <a:txBody>
                    <a:bodyPr/>
                    <a:lstStyle/>
                    <a:p>
                      <a:r>
                        <a:rPr lang="en-KE" b="1">
                          <a:solidFill>
                            <a:schemeClr val="tx1"/>
                          </a:solidFill>
                        </a:rPr>
                        <a:t>Implementation, Governance &amp; Accountability</a:t>
                      </a:r>
                      <a:endParaRPr lang="en-US" b="1">
                        <a:solidFill>
                          <a:schemeClr val="tx1"/>
                        </a:solidFill>
                      </a:endParaRPr>
                    </a:p>
                    <a:p>
                      <a:endParaRPr lang="en-KE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KE" sz="1600">
                          <a:solidFill>
                            <a:schemeClr val="tx1"/>
                          </a:solidFill>
                        </a:rPr>
                        <a:t>✓ </a:t>
                      </a:r>
                      <a:r>
                        <a:rPr lang="en-KE" sz="1600" b="0">
                          <a:solidFill>
                            <a:schemeClr val="tx1"/>
                          </a:solidFill>
                        </a:rPr>
                        <a:t>DLT-approved commitments guide Secretariat follow-up and implementation.</a:t>
                      </a:r>
                    </a:p>
                    <a:p>
                      <a:r>
                        <a:rPr lang="en-KE" sz="1600" b="0">
                          <a:solidFill>
                            <a:schemeClr val="tx1"/>
                          </a:solidFill>
                        </a:rPr>
                        <a:t>✓ Progress tracked and reported through Business Planning cycles.</a:t>
                      </a:r>
                    </a:p>
                    <a:p>
                      <a:endParaRPr lang="en-KE" sz="1600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057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534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BD005-634B-40B6-6C73-5D73A4CE6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1">
            <a:extLst>
              <a:ext uri="{FF2B5EF4-FFF2-40B4-BE49-F238E27FC236}">
                <a16:creationId xmlns:a16="http://schemas.microsoft.com/office/drawing/2014/main" id="{8EA07DAD-D73E-7FBF-8A44-519AF4A5A0F9}"/>
              </a:ext>
            </a:extLst>
          </p:cNvPr>
          <p:cNvSpPr txBox="1">
            <a:spLocks/>
          </p:cNvSpPr>
          <p:nvPr/>
        </p:nvSpPr>
        <p:spPr>
          <a:xfrm>
            <a:off x="344488" y="365126"/>
            <a:ext cx="105156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Barlow Semi Condensed ExtraBold" panose="00000906000000000000" pitchFamily="2" charset="0"/>
                <a:ea typeface="+mj-ea"/>
                <a:cs typeface="+mj-cs"/>
              </a:defRPr>
            </a:lvl1pPr>
          </a:lstStyle>
          <a:p>
            <a:r>
              <a:rPr lang="en-US" b="1"/>
              <a:t>Examples of </a:t>
            </a:r>
            <a:r>
              <a:rPr lang="en-KE" b="1"/>
              <a:t>Management Response</a:t>
            </a:r>
            <a:r>
              <a:rPr lang="en-GB" b="1"/>
              <a:t> priorities</a:t>
            </a:r>
            <a:endParaRPr lang="en-KE" b="1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6B130CE-AA66-3ABB-21B7-6FBF087CD1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785267"/>
              </p:ext>
            </p:extLst>
          </p:nvPr>
        </p:nvGraphicFramePr>
        <p:xfrm>
          <a:off x="430923" y="1189037"/>
          <a:ext cx="11235560" cy="4664703"/>
        </p:xfrm>
        <a:graphic>
          <a:graphicData uri="http://schemas.openxmlformats.org/drawingml/2006/table">
            <a:tbl>
              <a:tblPr/>
              <a:tblGrid>
                <a:gridCol w="5617780">
                  <a:extLst>
                    <a:ext uri="{9D8B030D-6E8A-4147-A177-3AD203B41FA5}">
                      <a16:colId xmlns:a16="http://schemas.microsoft.com/office/drawing/2014/main" val="1875613019"/>
                    </a:ext>
                  </a:extLst>
                </a:gridCol>
                <a:gridCol w="5617780">
                  <a:extLst>
                    <a:ext uri="{9D8B030D-6E8A-4147-A177-3AD203B41FA5}">
                      <a16:colId xmlns:a16="http://schemas.microsoft.com/office/drawing/2014/main" val="4109516815"/>
                    </a:ext>
                  </a:extLst>
                </a:gridCol>
              </a:tblGrid>
              <a:tr h="2573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KE" sz="1600" b="1" dirty="0"/>
                        <a:t>Feedback Received</a:t>
                      </a:r>
                      <a:endParaRPr lang="en-KE" sz="1600" dirty="0"/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KE" sz="1600" b="1" dirty="0"/>
                        <a:t>Management Response Action</a:t>
                      </a:r>
                      <a:endParaRPr lang="en-KE" sz="1600" dirty="0"/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349485"/>
                  </a:ext>
                </a:extLst>
              </a:tr>
              <a:tr h="2294444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600" b="1" dirty="0"/>
                        <a:t>1. Across several accountability areas, </a:t>
                      </a:r>
                      <a:r>
                        <a:rPr lang="en-KE" sz="1600" b="1" dirty="0"/>
                        <a:t>MAs requested more timely follow-up, engagement and visibility on issues they had provided input into.</a:t>
                      </a:r>
                      <a:endParaRPr lang="en-KE" sz="1600" dirty="0"/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Strengthen the visibility, coordination and accessibility of Secretariat technical and thematic focal points for priority areas to improve MA/CP access to technical accompaniment and follow-up, e.g. on areas including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CSE, DHI, HIV, abortion, humanitarian, community engagement and advocacy.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/>
                        <a:t>M</a:t>
                      </a:r>
                      <a:r>
                        <a:rPr lang="en-KE" sz="1600" dirty="0"/>
                        <a:t>ore tailored approaches to strengthen fundraising capacity, long-term sustainability, and resource mobilisation </a:t>
                      </a:r>
                      <a:r>
                        <a:rPr lang="en-GB" sz="1600" dirty="0"/>
                        <a:t>plans</a:t>
                      </a:r>
                      <a:endParaRPr lang="en-US" sz="1600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Strengthen proactive, transparent and two-way communication with MAs/CPs</a:t>
                      </a:r>
                      <a:endParaRPr lang="en-KE" sz="1600" dirty="0"/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9159713"/>
                  </a:ext>
                </a:extLst>
              </a:tr>
              <a:tr h="7018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KE" sz="1600" b="1" dirty="0"/>
                        <a:t>2. Importance of peer learning, knowledge exchange, and comprehensive access to technical resources across the Federation.</a:t>
                      </a:r>
                      <a:endParaRPr lang="en-KE" sz="1600" dirty="0"/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KE" sz="1600" dirty="0"/>
                        <a:t>Strengthen coordination and visibility of MA-MA peer learning and knowledge exchange opportunities across the Federation.</a:t>
                      </a:r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565993"/>
                  </a:ext>
                </a:extLst>
              </a:tr>
              <a:tr h="83349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KE" sz="1600" b="1"/>
                        <a:t>3. Earlier, more meaningful and structured engagement of MAs/CPs in strategy development, strategic reflection and planning processes.</a:t>
                      </a:r>
                      <a:endParaRPr lang="en-KE" sz="1600"/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KE" sz="1600" dirty="0"/>
                        <a:t>Establish structured opportunities for MA/CP input into strategic priorities ahead of Business Planning and Strategy development cycles.</a:t>
                      </a:r>
                    </a:p>
                  </a:txBody>
                  <a:tcPr marL="57870" marR="57870" marT="28935" marB="2893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6057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8524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DC8F-DD85-D076-3B78-A8B25881DDFD}"/>
              </a:ext>
            </a:extLst>
          </p:cNvPr>
          <p:cNvSpPr txBox="1">
            <a:spLocks/>
          </p:cNvSpPr>
          <p:nvPr/>
        </p:nvSpPr>
        <p:spPr>
          <a:xfrm>
            <a:off x="344488" y="365126"/>
            <a:ext cx="10515600" cy="823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Barlow Semi Condensed ExtraBold" panose="00000906000000000000" pitchFamily="2" charset="0"/>
                <a:ea typeface="+mj-ea"/>
                <a:cs typeface="+mj-cs"/>
              </a:defRPr>
            </a:lvl1pPr>
          </a:lstStyle>
          <a:p>
            <a:r>
              <a:rPr lang="en-US" err="1"/>
              <a:t>NEXt</a:t>
            </a:r>
            <a:r>
              <a:rPr lang="en-US"/>
              <a:t> Steps</a:t>
            </a:r>
            <a:endParaRPr lang="en-KE"/>
          </a:p>
        </p:txBody>
      </p:sp>
      <p:cxnSp>
        <p:nvCxnSpPr>
          <p:cNvPr id="3" name="Connector 7">
            <a:extLst>
              <a:ext uri="{FF2B5EF4-FFF2-40B4-BE49-F238E27FC236}">
                <a16:creationId xmlns:a16="http://schemas.microsoft.com/office/drawing/2014/main" id="{7445C80C-E9E2-2183-2B84-929AD5BC221E}"/>
              </a:ext>
            </a:extLst>
          </p:cNvPr>
          <p:cNvCxnSpPr/>
          <p:nvPr/>
        </p:nvCxnSpPr>
        <p:spPr>
          <a:xfrm>
            <a:off x="2009467" y="2393039"/>
            <a:ext cx="2057400" cy="0"/>
          </a:xfrm>
          <a:prstGeom prst="line">
            <a:avLst/>
          </a:prstGeom>
          <a:ln w="63500">
            <a:solidFill>
              <a:srgbClr val="295B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10">
            <a:extLst>
              <a:ext uri="{FF2B5EF4-FFF2-40B4-BE49-F238E27FC236}">
                <a16:creationId xmlns:a16="http://schemas.microsoft.com/office/drawing/2014/main" id="{EC3CF12B-0107-FA89-7FD8-447A878326E4}"/>
              </a:ext>
            </a:extLst>
          </p:cNvPr>
          <p:cNvCxnSpPr/>
          <p:nvPr/>
        </p:nvCxnSpPr>
        <p:spPr>
          <a:xfrm>
            <a:off x="4914901" y="2393039"/>
            <a:ext cx="2057399" cy="0"/>
          </a:xfrm>
          <a:prstGeom prst="line">
            <a:avLst/>
          </a:prstGeom>
          <a:ln w="63500">
            <a:solidFill>
              <a:srgbClr val="EF3D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13">
            <a:extLst>
              <a:ext uri="{FF2B5EF4-FFF2-40B4-BE49-F238E27FC236}">
                <a16:creationId xmlns:a16="http://schemas.microsoft.com/office/drawing/2014/main" id="{E139A147-1BE8-D160-3D80-2F32FE183EBC}"/>
              </a:ext>
            </a:extLst>
          </p:cNvPr>
          <p:cNvCxnSpPr/>
          <p:nvPr/>
        </p:nvCxnSpPr>
        <p:spPr>
          <a:xfrm>
            <a:off x="7898990" y="2393039"/>
            <a:ext cx="1866900" cy="0"/>
          </a:xfrm>
          <a:prstGeom prst="line">
            <a:avLst/>
          </a:prstGeom>
          <a:ln w="63500">
            <a:solidFill>
              <a:srgbClr val="0D8B7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228E8BC-F8E6-34F2-467F-09C712E6F4B1}"/>
              </a:ext>
            </a:extLst>
          </p:cNvPr>
          <p:cNvGrpSpPr/>
          <p:nvPr/>
        </p:nvGrpSpPr>
        <p:grpSpPr>
          <a:xfrm>
            <a:off x="1390041" y="2194509"/>
            <a:ext cx="381000" cy="770030"/>
            <a:chOff x="1409700" y="1640594"/>
            <a:chExt cx="381000" cy="77003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E4B3A5D-5CC3-F816-9D52-9688ABF29950}"/>
                </a:ext>
              </a:extLst>
            </p:cNvPr>
            <p:cNvSpPr/>
            <p:nvPr/>
          </p:nvSpPr>
          <p:spPr>
            <a:xfrm>
              <a:off x="1409700" y="1640594"/>
              <a:ext cx="381000" cy="381000"/>
            </a:xfrm>
            <a:prstGeom prst="ellipse">
              <a:avLst/>
            </a:prstGeom>
            <a:solidFill>
              <a:srgbClr val="295BC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cxnSp>
          <p:nvCxnSpPr>
            <p:cNvPr id="16" name="Connector 20">
              <a:extLst>
                <a:ext uri="{FF2B5EF4-FFF2-40B4-BE49-F238E27FC236}">
                  <a16:creationId xmlns:a16="http://schemas.microsoft.com/office/drawing/2014/main" id="{81678B76-CE66-EAF5-C40A-A1D1EA389FF5}"/>
                </a:ext>
              </a:extLst>
            </p:cNvPr>
            <p:cNvCxnSpPr/>
            <p:nvPr/>
          </p:nvCxnSpPr>
          <p:spPr>
            <a:xfrm>
              <a:off x="1600200" y="2090584"/>
              <a:ext cx="0" cy="251460"/>
            </a:xfrm>
            <a:prstGeom prst="line">
              <a:avLst/>
            </a:prstGeom>
            <a:ln w="19050">
              <a:solidFill>
                <a:srgbClr val="295BC4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9DCA0E6-B849-C3CA-6CCC-3A3118C6D224}"/>
                </a:ext>
              </a:extLst>
            </p:cNvPr>
            <p:cNvSpPr/>
            <p:nvPr/>
          </p:nvSpPr>
          <p:spPr>
            <a:xfrm>
              <a:off x="1558290" y="2326804"/>
              <a:ext cx="83820" cy="83820"/>
            </a:xfrm>
            <a:prstGeom prst="ellipse">
              <a:avLst/>
            </a:prstGeom>
            <a:solidFill>
              <a:srgbClr val="295BC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A7911E6-64AE-1937-38D3-8C2C2D1A5F9F}"/>
              </a:ext>
            </a:extLst>
          </p:cNvPr>
          <p:cNvGrpSpPr/>
          <p:nvPr/>
        </p:nvGrpSpPr>
        <p:grpSpPr>
          <a:xfrm>
            <a:off x="970941" y="3002638"/>
            <a:ext cx="1219200" cy="342953"/>
            <a:chOff x="990600" y="2448723"/>
            <a:chExt cx="1219200" cy="342953"/>
          </a:xfrm>
        </p:grpSpPr>
        <p:sp>
          <p:nvSpPr>
            <p:cNvPr id="18" name="Rounded Rectangle 22">
              <a:extLst>
                <a:ext uri="{FF2B5EF4-FFF2-40B4-BE49-F238E27FC236}">
                  <a16:creationId xmlns:a16="http://schemas.microsoft.com/office/drawing/2014/main" id="{2369BE83-866C-C643-A19B-52682F52C090}"/>
                </a:ext>
              </a:extLst>
            </p:cNvPr>
            <p:cNvSpPr/>
            <p:nvPr/>
          </p:nvSpPr>
          <p:spPr>
            <a:xfrm>
              <a:off x="990600" y="2448723"/>
              <a:ext cx="1219200" cy="342953"/>
            </a:xfrm>
            <a:prstGeom prst="roundRect">
              <a:avLst/>
            </a:prstGeom>
            <a:solidFill>
              <a:srgbClr val="295BC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1E1269-FC42-E465-6559-20230E484644}"/>
                </a:ext>
              </a:extLst>
            </p:cNvPr>
            <p:cNvSpPr txBox="1"/>
            <p:nvPr/>
          </p:nvSpPr>
          <p:spPr>
            <a:xfrm>
              <a:off x="999717" y="2494445"/>
              <a:ext cx="120097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Arial"/>
                </a:rPr>
                <a:t>June</a:t>
              </a:r>
              <a:r>
                <a:rPr lang="en-GB" sz="1200" b="1">
                  <a:solidFill>
                    <a:srgbClr val="FFFFFF"/>
                  </a:solidFill>
                  <a:latin typeface="Arial"/>
                </a:rPr>
                <a:t>-Jul</a:t>
              </a:r>
              <a:r>
                <a:rPr sz="1200" b="1">
                  <a:solidFill>
                    <a:srgbClr val="FFFFFF"/>
                  </a:solidFill>
                  <a:latin typeface="Arial"/>
                </a:rPr>
                <a:t> 2026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BFD3072-D366-5991-F905-1EB877B5B833}"/>
              </a:ext>
            </a:extLst>
          </p:cNvPr>
          <p:cNvSpPr txBox="1"/>
          <p:nvPr/>
        </p:nvSpPr>
        <p:spPr>
          <a:xfrm>
            <a:off x="556757" y="3548011"/>
            <a:ext cx="20475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041F48"/>
                </a:solidFill>
              </a:rPr>
              <a:t>Finalise r</a:t>
            </a:r>
            <a:r>
              <a:rPr sz="1400" b="1" err="1">
                <a:solidFill>
                  <a:srgbClr val="041F48"/>
                </a:solidFill>
              </a:rPr>
              <a:t>eports</a:t>
            </a:r>
            <a:endParaRPr sz="1400" b="1">
              <a:solidFill>
                <a:srgbClr val="041F48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451A2F-3E8B-F4BA-91F7-CEE5F73BB653}"/>
              </a:ext>
            </a:extLst>
          </p:cNvPr>
          <p:cNvSpPr/>
          <p:nvPr/>
        </p:nvSpPr>
        <p:spPr>
          <a:xfrm>
            <a:off x="914400" y="4333186"/>
            <a:ext cx="1371600" cy="19050"/>
          </a:xfrm>
          <a:prstGeom prst="rect">
            <a:avLst/>
          </a:prstGeom>
          <a:solidFill>
            <a:srgbClr val="295B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64042F4-DF23-4BDB-3A0B-4A622E94223A}"/>
              </a:ext>
            </a:extLst>
          </p:cNvPr>
          <p:cNvGrpSpPr/>
          <p:nvPr/>
        </p:nvGrpSpPr>
        <p:grpSpPr>
          <a:xfrm>
            <a:off x="4342516" y="2194509"/>
            <a:ext cx="381000" cy="770030"/>
            <a:chOff x="4305300" y="1640594"/>
            <a:chExt cx="381000" cy="770030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401F856-49B4-C6B9-CB03-BC863E7F9522}"/>
                </a:ext>
              </a:extLst>
            </p:cNvPr>
            <p:cNvGrpSpPr/>
            <p:nvPr/>
          </p:nvGrpSpPr>
          <p:grpSpPr>
            <a:xfrm>
              <a:off x="4305300" y="1640594"/>
              <a:ext cx="381000" cy="701450"/>
              <a:chOff x="4305300" y="1640594"/>
              <a:chExt cx="381000" cy="701450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801C54CC-AEF8-96BD-9A91-A5E43755D7E1}"/>
                  </a:ext>
                </a:extLst>
              </p:cNvPr>
              <p:cNvSpPr/>
              <p:nvPr/>
            </p:nvSpPr>
            <p:spPr>
              <a:xfrm>
                <a:off x="4305300" y="1640594"/>
                <a:ext cx="381000" cy="381000"/>
              </a:xfrm>
              <a:prstGeom prst="ellipse">
                <a:avLst/>
              </a:prstGeom>
              <a:solidFill>
                <a:srgbClr val="EF3D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500"/>
              </a:p>
            </p:txBody>
          </p:sp>
          <p:cxnSp>
            <p:nvCxnSpPr>
              <p:cNvPr id="30" name="Connector 34">
                <a:extLst>
                  <a:ext uri="{FF2B5EF4-FFF2-40B4-BE49-F238E27FC236}">
                    <a16:creationId xmlns:a16="http://schemas.microsoft.com/office/drawing/2014/main" id="{A223125E-7F83-59DE-5FB4-2CDCC4B1161E}"/>
                  </a:ext>
                </a:extLst>
              </p:cNvPr>
              <p:cNvCxnSpPr/>
              <p:nvPr/>
            </p:nvCxnSpPr>
            <p:spPr>
              <a:xfrm>
                <a:off x="4495800" y="2090584"/>
                <a:ext cx="0" cy="251460"/>
              </a:xfrm>
              <a:prstGeom prst="line">
                <a:avLst/>
              </a:prstGeom>
              <a:ln w="19050">
                <a:solidFill>
                  <a:srgbClr val="EF3D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5683288-E1DF-FBED-6EDD-20B130D37B1A}"/>
                </a:ext>
              </a:extLst>
            </p:cNvPr>
            <p:cNvSpPr/>
            <p:nvPr/>
          </p:nvSpPr>
          <p:spPr>
            <a:xfrm>
              <a:off x="4453890" y="2326804"/>
              <a:ext cx="83820" cy="83820"/>
            </a:xfrm>
            <a:prstGeom prst="ellipse">
              <a:avLst/>
            </a:prstGeom>
            <a:solidFill>
              <a:srgbClr val="EF3D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</p:grpSp>
      <p:sp>
        <p:nvSpPr>
          <p:cNvPr id="32" name="Rounded Rectangle 36">
            <a:extLst>
              <a:ext uri="{FF2B5EF4-FFF2-40B4-BE49-F238E27FC236}">
                <a16:creationId xmlns:a16="http://schemas.microsoft.com/office/drawing/2014/main" id="{62310FB9-0A3C-3B6F-74DC-07CFF170F9EC}"/>
              </a:ext>
            </a:extLst>
          </p:cNvPr>
          <p:cNvSpPr/>
          <p:nvPr/>
        </p:nvSpPr>
        <p:spPr>
          <a:xfrm>
            <a:off x="3886200" y="3002639"/>
            <a:ext cx="1219200" cy="342954"/>
          </a:xfrm>
          <a:prstGeom prst="roundRect">
            <a:avLst/>
          </a:prstGeom>
          <a:solidFill>
            <a:srgbClr val="EF3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79A3E3-4880-7732-69CE-6D95BBBEE042}"/>
              </a:ext>
            </a:extLst>
          </p:cNvPr>
          <p:cNvSpPr txBox="1"/>
          <p:nvPr/>
        </p:nvSpPr>
        <p:spPr>
          <a:xfrm>
            <a:off x="3945355" y="3035617"/>
            <a:ext cx="117532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Jul–Aug 2026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7F3157-AC22-0A71-FD03-D4A124047193}"/>
              </a:ext>
            </a:extLst>
          </p:cNvPr>
          <p:cNvSpPr txBox="1"/>
          <p:nvPr/>
        </p:nvSpPr>
        <p:spPr>
          <a:xfrm>
            <a:off x="3452355" y="3548011"/>
            <a:ext cx="21613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041F48"/>
                </a:solidFill>
              </a:rPr>
              <a:t>Disseminate and socialise reports</a:t>
            </a:r>
            <a:endParaRPr sz="1400" b="1">
              <a:solidFill>
                <a:srgbClr val="041F48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395DD9-2208-1BB3-E8BC-E05313FD00A9}"/>
              </a:ext>
            </a:extLst>
          </p:cNvPr>
          <p:cNvSpPr/>
          <p:nvPr/>
        </p:nvSpPr>
        <p:spPr>
          <a:xfrm>
            <a:off x="3810000" y="4333186"/>
            <a:ext cx="1371600" cy="19050"/>
          </a:xfrm>
          <a:prstGeom prst="rect">
            <a:avLst/>
          </a:prstGeom>
          <a:solidFill>
            <a:srgbClr val="EF3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745B759-54E2-A1A6-1016-1F4BD1889918}"/>
              </a:ext>
            </a:extLst>
          </p:cNvPr>
          <p:cNvGrpSpPr/>
          <p:nvPr/>
        </p:nvGrpSpPr>
        <p:grpSpPr>
          <a:xfrm>
            <a:off x="7238115" y="2194509"/>
            <a:ext cx="381000" cy="770030"/>
            <a:chOff x="7200900" y="1640594"/>
            <a:chExt cx="381000" cy="770030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5336A432-EBCD-62A4-A03E-57CEEBB49953}"/>
                </a:ext>
              </a:extLst>
            </p:cNvPr>
            <p:cNvSpPr/>
            <p:nvPr/>
          </p:nvSpPr>
          <p:spPr>
            <a:xfrm>
              <a:off x="7200900" y="1640594"/>
              <a:ext cx="381000" cy="381000"/>
            </a:xfrm>
            <a:prstGeom prst="ellipse">
              <a:avLst/>
            </a:prstGeom>
            <a:solidFill>
              <a:srgbClr val="0D8B7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cxnSp>
          <p:nvCxnSpPr>
            <p:cNvPr id="44" name="Connector 48">
              <a:extLst>
                <a:ext uri="{FF2B5EF4-FFF2-40B4-BE49-F238E27FC236}">
                  <a16:creationId xmlns:a16="http://schemas.microsoft.com/office/drawing/2014/main" id="{DFF4DEFB-8464-7B57-4910-3E7B3FD1145F}"/>
                </a:ext>
              </a:extLst>
            </p:cNvPr>
            <p:cNvCxnSpPr/>
            <p:nvPr/>
          </p:nvCxnSpPr>
          <p:spPr>
            <a:xfrm>
              <a:off x="7391400" y="2090584"/>
              <a:ext cx="0" cy="251460"/>
            </a:xfrm>
            <a:prstGeom prst="line">
              <a:avLst/>
            </a:prstGeom>
            <a:ln w="19050">
              <a:solidFill>
                <a:srgbClr val="0D8B77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14C5C5A-8DB6-01AF-09BF-3210D36DDFB1}"/>
                </a:ext>
              </a:extLst>
            </p:cNvPr>
            <p:cNvSpPr/>
            <p:nvPr/>
          </p:nvSpPr>
          <p:spPr>
            <a:xfrm>
              <a:off x="7349490" y="2326804"/>
              <a:ext cx="83820" cy="83820"/>
            </a:xfrm>
            <a:prstGeom prst="ellipse">
              <a:avLst/>
            </a:prstGeom>
            <a:solidFill>
              <a:srgbClr val="0D8B7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DB30D92-A676-2B67-5EA0-5892C6702A90}"/>
              </a:ext>
            </a:extLst>
          </p:cNvPr>
          <p:cNvGrpSpPr/>
          <p:nvPr/>
        </p:nvGrpSpPr>
        <p:grpSpPr>
          <a:xfrm>
            <a:off x="6819015" y="3002639"/>
            <a:ext cx="1219200" cy="380472"/>
            <a:chOff x="6781799" y="2448724"/>
            <a:chExt cx="1219200" cy="380472"/>
          </a:xfrm>
        </p:grpSpPr>
        <p:sp>
          <p:nvSpPr>
            <p:cNvPr id="46" name="Rounded Rectangle 50">
              <a:extLst>
                <a:ext uri="{FF2B5EF4-FFF2-40B4-BE49-F238E27FC236}">
                  <a16:creationId xmlns:a16="http://schemas.microsoft.com/office/drawing/2014/main" id="{B7307B50-3CE2-F4F5-B42A-44D5CFC02A0D}"/>
                </a:ext>
              </a:extLst>
            </p:cNvPr>
            <p:cNvSpPr/>
            <p:nvPr/>
          </p:nvSpPr>
          <p:spPr>
            <a:xfrm>
              <a:off x="6781799" y="2448724"/>
              <a:ext cx="1219200" cy="380472"/>
            </a:xfrm>
            <a:prstGeom prst="roundRect">
              <a:avLst/>
            </a:prstGeom>
            <a:solidFill>
              <a:srgbClr val="0D8B7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93AF1EC-33BE-9118-0B24-2F6F0E1D8285}"/>
                </a:ext>
              </a:extLst>
            </p:cNvPr>
            <p:cNvSpPr txBox="1"/>
            <p:nvPr/>
          </p:nvSpPr>
          <p:spPr>
            <a:xfrm>
              <a:off x="6795724" y="2500461"/>
              <a:ext cx="1191352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Arial"/>
                </a:rPr>
                <a:t>Sep–Oct 2026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8F77C07-04AB-9865-88D6-47865C14C6C2}"/>
              </a:ext>
            </a:extLst>
          </p:cNvPr>
          <p:cNvSpPr txBox="1"/>
          <p:nvPr/>
        </p:nvSpPr>
        <p:spPr>
          <a:xfrm>
            <a:off x="6347955" y="3548011"/>
            <a:ext cx="21613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041F48"/>
                </a:solidFill>
              </a:rPr>
              <a:t>Integrate commitments into Secretariat planning</a:t>
            </a:r>
            <a:endParaRPr sz="1400" b="1">
              <a:solidFill>
                <a:srgbClr val="041F48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DDC3B5E-77AA-76F8-A5FE-B85434A8BC1F}"/>
              </a:ext>
            </a:extLst>
          </p:cNvPr>
          <p:cNvSpPr/>
          <p:nvPr/>
        </p:nvSpPr>
        <p:spPr>
          <a:xfrm>
            <a:off x="6705599" y="4333186"/>
            <a:ext cx="1371600" cy="19050"/>
          </a:xfrm>
          <a:prstGeom prst="rect">
            <a:avLst/>
          </a:prstGeom>
          <a:solidFill>
            <a:srgbClr val="0D8B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B9B8CFE-95F0-8450-EDAB-38B76165D683}"/>
              </a:ext>
            </a:extLst>
          </p:cNvPr>
          <p:cNvGrpSpPr/>
          <p:nvPr/>
        </p:nvGrpSpPr>
        <p:grpSpPr>
          <a:xfrm>
            <a:off x="10004327" y="1605130"/>
            <a:ext cx="381000" cy="770030"/>
            <a:chOff x="9906000" y="1640594"/>
            <a:chExt cx="381000" cy="77003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A360C91-2A44-0837-3CA1-290D7C43F31A}"/>
                </a:ext>
              </a:extLst>
            </p:cNvPr>
            <p:cNvSpPr/>
            <p:nvPr/>
          </p:nvSpPr>
          <p:spPr>
            <a:xfrm>
              <a:off x="9906000" y="1640594"/>
              <a:ext cx="381000" cy="381000"/>
            </a:xfrm>
            <a:prstGeom prst="ellipse">
              <a:avLst/>
            </a:prstGeom>
            <a:solidFill>
              <a:srgbClr val="5D24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cxnSp>
          <p:nvCxnSpPr>
            <p:cNvPr id="58" name="Connector 62">
              <a:extLst>
                <a:ext uri="{FF2B5EF4-FFF2-40B4-BE49-F238E27FC236}">
                  <a16:creationId xmlns:a16="http://schemas.microsoft.com/office/drawing/2014/main" id="{84C95BE4-AD29-2387-9173-9FAC36986E7F}"/>
                </a:ext>
              </a:extLst>
            </p:cNvPr>
            <p:cNvCxnSpPr/>
            <p:nvPr/>
          </p:nvCxnSpPr>
          <p:spPr>
            <a:xfrm>
              <a:off x="10096500" y="2090584"/>
              <a:ext cx="0" cy="251460"/>
            </a:xfrm>
            <a:prstGeom prst="line">
              <a:avLst/>
            </a:prstGeom>
            <a:ln w="19050">
              <a:solidFill>
                <a:srgbClr val="5D24A6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6E9F833-841A-CFD9-8168-09E98055CBCC}"/>
                </a:ext>
              </a:extLst>
            </p:cNvPr>
            <p:cNvSpPr/>
            <p:nvPr/>
          </p:nvSpPr>
          <p:spPr>
            <a:xfrm>
              <a:off x="10054590" y="2326804"/>
              <a:ext cx="83820" cy="83820"/>
            </a:xfrm>
            <a:prstGeom prst="ellipse">
              <a:avLst/>
            </a:prstGeom>
            <a:solidFill>
              <a:srgbClr val="5D24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A4B5C97-84EC-0B69-DF50-FA70A3432991}"/>
              </a:ext>
            </a:extLst>
          </p:cNvPr>
          <p:cNvGrpSpPr/>
          <p:nvPr/>
        </p:nvGrpSpPr>
        <p:grpSpPr>
          <a:xfrm>
            <a:off x="9585227" y="2967174"/>
            <a:ext cx="1219200" cy="380469"/>
            <a:chOff x="9486900" y="2448723"/>
            <a:chExt cx="1219200" cy="380469"/>
          </a:xfrm>
        </p:grpSpPr>
        <p:sp>
          <p:nvSpPr>
            <p:cNvPr id="60" name="Rounded Rectangle 64">
              <a:extLst>
                <a:ext uri="{FF2B5EF4-FFF2-40B4-BE49-F238E27FC236}">
                  <a16:creationId xmlns:a16="http://schemas.microsoft.com/office/drawing/2014/main" id="{317BF3CB-7355-31DB-AA66-32D787F5A190}"/>
                </a:ext>
              </a:extLst>
            </p:cNvPr>
            <p:cNvSpPr/>
            <p:nvPr/>
          </p:nvSpPr>
          <p:spPr>
            <a:xfrm>
              <a:off x="9486900" y="2448723"/>
              <a:ext cx="1219200" cy="380469"/>
            </a:xfrm>
            <a:prstGeom prst="roundRect">
              <a:avLst/>
            </a:prstGeom>
            <a:solidFill>
              <a:srgbClr val="5D24A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610C378-EE03-53BA-EA71-7EFB4D5EE345}"/>
                </a:ext>
              </a:extLst>
            </p:cNvPr>
            <p:cNvSpPr txBox="1"/>
            <p:nvPr/>
          </p:nvSpPr>
          <p:spPr>
            <a:xfrm>
              <a:off x="9685971" y="2500458"/>
              <a:ext cx="821059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00" b="1">
                  <a:solidFill>
                    <a:srgbClr val="FFFFFF"/>
                  </a:solidFill>
                  <a:latin typeface="Arial"/>
                </a:rPr>
                <a:t>Ongoing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195A311-F1DF-913C-545F-DF9EEA3F9866}"/>
              </a:ext>
            </a:extLst>
          </p:cNvPr>
          <p:cNvSpPr txBox="1"/>
          <p:nvPr/>
        </p:nvSpPr>
        <p:spPr>
          <a:xfrm>
            <a:off x="9171043" y="3548011"/>
            <a:ext cx="2047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>
                <a:solidFill>
                  <a:srgbClr val="041F48"/>
                </a:solidFill>
              </a:rPr>
              <a:t>Monitor </a:t>
            </a:r>
            <a:r>
              <a:rPr sz="1400" b="1">
                <a:solidFill>
                  <a:srgbClr val="041F48"/>
                </a:solidFill>
              </a:rPr>
              <a:t>progress </a:t>
            </a:r>
            <a:r>
              <a:rPr lang="en-GB" sz="1400" b="1">
                <a:solidFill>
                  <a:srgbClr val="041F48"/>
                </a:solidFill>
              </a:rPr>
              <a:t>&amp; report back</a:t>
            </a:r>
            <a:endParaRPr sz="1400" b="1">
              <a:solidFill>
                <a:srgbClr val="041F48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3A0FA87-5428-8738-BC28-CA0A51F38313}"/>
              </a:ext>
            </a:extLst>
          </p:cNvPr>
          <p:cNvSpPr/>
          <p:nvPr/>
        </p:nvSpPr>
        <p:spPr>
          <a:xfrm>
            <a:off x="9410700" y="4333186"/>
            <a:ext cx="1371600" cy="19050"/>
          </a:xfrm>
          <a:prstGeom prst="rect">
            <a:avLst/>
          </a:prstGeom>
          <a:solidFill>
            <a:srgbClr val="5D24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</p:spTree>
    <p:extLst>
      <p:ext uri="{BB962C8B-B14F-4D97-AF65-F5344CB8AC3E}">
        <p14:creationId xmlns:p14="http://schemas.microsoft.com/office/powerpoint/2010/main" val="1621772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74A0-E21A-B586-82D7-7D6FFD865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/>
          <a:p>
            <a:r>
              <a:rPr lang="en-GB"/>
              <a:t>Thank you and Discussion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A46679-2436-95FE-B0C3-3AF46338D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84236"/>
      </p:ext>
    </p:extLst>
  </p:cSld>
  <p:clrMapOvr>
    <a:masterClrMapping/>
  </p:clrMapOvr>
</p:sld>
</file>

<file path=ppt/theme/theme1.xml><?xml version="1.0" encoding="utf-8"?>
<a:theme xmlns:a="http://schemas.openxmlformats.org/drawingml/2006/main" name="Primary Red">
  <a:themeElements>
    <a:clrScheme name="IPPF 1">
      <a:dk1>
        <a:sysClr val="windowText" lastClr="000000"/>
      </a:dk1>
      <a:lt1>
        <a:sysClr val="window" lastClr="FFFFFF"/>
      </a:lt1>
      <a:dk2>
        <a:srgbClr val="EB3300"/>
      </a:dk2>
      <a:lt2>
        <a:srgbClr val="D8DCD8"/>
      </a:lt2>
      <a:accent1>
        <a:srgbClr val="00313C"/>
      </a:accent1>
      <a:accent2>
        <a:srgbClr val="D1DC72"/>
      </a:accent2>
      <a:accent3>
        <a:srgbClr val="2E1A47"/>
      </a:accent3>
      <a:accent4>
        <a:srgbClr val="71C5E8"/>
      </a:accent4>
      <a:accent5>
        <a:srgbClr val="3F2021"/>
      </a:accent5>
      <a:accent6>
        <a:srgbClr val="D8DCD8"/>
      </a:accent6>
      <a:hlink>
        <a:srgbClr val="2E1A47"/>
      </a:hlink>
      <a:folHlink>
        <a:srgbClr val="71C5E8"/>
      </a:folHlink>
    </a:clrScheme>
    <a:fontScheme name="IPPF">
      <a:majorFont>
        <a:latin typeface="Barlow Semi Condensed ExtraBold"/>
        <a:ea typeface=""/>
        <a:cs typeface=""/>
      </a:majorFont>
      <a:minorFont>
        <a:latin typeface="Barlow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Primary Red">
  <a:themeElements>
    <a:clrScheme name="IPPF 1">
      <a:dk1>
        <a:sysClr val="windowText" lastClr="000000"/>
      </a:dk1>
      <a:lt1>
        <a:sysClr val="window" lastClr="FFFFFF"/>
      </a:lt1>
      <a:dk2>
        <a:srgbClr val="EB3300"/>
      </a:dk2>
      <a:lt2>
        <a:srgbClr val="D8DCD8"/>
      </a:lt2>
      <a:accent1>
        <a:srgbClr val="00313C"/>
      </a:accent1>
      <a:accent2>
        <a:srgbClr val="D1DC72"/>
      </a:accent2>
      <a:accent3>
        <a:srgbClr val="2E1A47"/>
      </a:accent3>
      <a:accent4>
        <a:srgbClr val="71C5E8"/>
      </a:accent4>
      <a:accent5>
        <a:srgbClr val="3F2021"/>
      </a:accent5>
      <a:accent6>
        <a:srgbClr val="D8DCD8"/>
      </a:accent6>
      <a:hlink>
        <a:srgbClr val="2E1A47"/>
      </a:hlink>
      <a:folHlink>
        <a:srgbClr val="71C5E8"/>
      </a:folHlink>
    </a:clrScheme>
    <a:fontScheme name="IPPF">
      <a:majorFont>
        <a:latin typeface="Barlow Semi Condensed ExtraBold"/>
        <a:ea typeface=""/>
        <a:cs typeface=""/>
      </a:majorFont>
      <a:minorFont>
        <a:latin typeface="Barlow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fa42c1-7250-4abb-86ef-45351be5f2f0" xsi:nil="true"/>
    <lcf76f155ced4ddcb4097134ff3c332f xmlns="c22e6c47-ae95-41fa-b792-c6705bc3ae6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21DA16283471428615D2FFA8A9E375" ma:contentTypeVersion="12" ma:contentTypeDescription="Create a new document." ma:contentTypeScope="" ma:versionID="2d041f96bf752268cce18b9d2f1c7e49">
  <xsd:schema xmlns:xsd="http://www.w3.org/2001/XMLSchema" xmlns:xs="http://www.w3.org/2001/XMLSchema" xmlns:p="http://schemas.microsoft.com/office/2006/metadata/properties" xmlns:ns2="c22e6c47-ae95-41fa-b792-c6705bc3ae6f" xmlns:ns3="65fa42c1-7250-4abb-86ef-45351be5f2f0" targetNamespace="http://schemas.microsoft.com/office/2006/metadata/properties" ma:root="true" ma:fieldsID="517d450a05abed00e3956cd126bcf117" ns2:_="" ns3:_="">
    <xsd:import namespace="c22e6c47-ae95-41fa-b792-c6705bc3ae6f"/>
    <xsd:import namespace="65fa42c1-7250-4abb-86ef-45351be5f2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2e6c47-ae95-41fa-b792-c6705bc3a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01d558d-d313-4f1d-868c-6b3a2833d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a42c1-7250-4abb-86ef-45351be5f2f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29361ae-c440-48c1-b004-027501579b26}" ma:internalName="TaxCatchAll" ma:showField="CatchAllData" ma:web="65fa42c1-7250-4abb-86ef-45351be5f2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E78C5C-D1FB-477B-AD0B-F5EDCB69FD0E}">
  <ds:schemaRefs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65fa42c1-7250-4abb-86ef-45351be5f2f0"/>
    <ds:schemaRef ds:uri="c22e6c47-ae95-41fa-b792-c6705bc3ae6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7E81D11-6558-4083-AF89-BE63FD7E9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A07665-BD0A-450C-892A-D208D2013469}">
  <ds:schemaRefs>
    <ds:schemaRef ds:uri="65fa42c1-7250-4abb-86ef-45351be5f2f0"/>
    <ds:schemaRef ds:uri="c22e6c47-ae95-41fa-b792-c6705bc3ae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1044</Words>
  <Application>Microsoft Macintosh PowerPoint</Application>
  <PresentationFormat>Widescreen</PresentationFormat>
  <Paragraphs>153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Barlow Medium</vt:lpstr>
      <vt:lpstr>Arial</vt:lpstr>
      <vt:lpstr>Aptos</vt:lpstr>
      <vt:lpstr>Barlow Semi Condensed ExtraBold</vt:lpstr>
      <vt:lpstr>Primary Red</vt:lpstr>
      <vt:lpstr>1_Primary Red</vt:lpstr>
      <vt:lpstr>2025-26 Secretariat Accountability Mechanism</vt:lpstr>
      <vt:lpstr>Overview &amp; 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and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IPPF</dc:creator>
  <cp:lastModifiedBy>Nicky Armstrong</cp:lastModifiedBy>
  <cp:revision>3</cp:revision>
  <cp:lastPrinted>2026-04-13T14:57:03Z</cp:lastPrinted>
  <dcterms:created xsi:type="dcterms:W3CDTF">2025-10-12T06:37:26Z</dcterms:created>
  <dcterms:modified xsi:type="dcterms:W3CDTF">2026-07-01T19:33:39Z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0x0101002421DA16283471428615D2FFA8A9E375</vt:lpwstr>
  </property>
  <property fmtid="{D5CDD505-2E9C-101B-9397-08002B2CF9AE}" pid="3" name="MediaServiceImageTags">
    <vt:lpwstr/>
  </property>
</Properties>
</file>